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43891200" cy="32918400"/>
  <p:notesSz cx="6858000" cy="9144000"/>
  <p:embeddedFontLst>
    <p:embeddedFont>
      <p:font typeface="Calibri" panose="020F0502020204030204" pitchFamily="34" charset="0"/>
      <p:regular r:id="rId5"/>
      <p:bold r:id="rId6"/>
      <p:italic r:id="rId7"/>
      <p:boldItalic r:id="rId8"/>
    </p:embeddedFont>
    <p:embeddedFont>
      <p:font typeface="Cambria" panose="02040503050406030204" pitchFamily="18" charset="0"/>
      <p:regular r:id="rId9"/>
      <p:bold r:id="rId10"/>
      <p:italic r:id="rId11"/>
      <p:boldItalic r:id="rId12"/>
    </p:embeddedFont>
    <p:embeddedFont>
      <p:font typeface="Source Sans Pro" panose="020B0503030403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pkT1N+0UQwksl5jaeZLzpMHP5/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9300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6E3C7-DCA2-E64C-9118-577D071A7B31}" v="221" dt="2022-05-31T21:27:05.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p:scale>
          <a:sx n="27" d="100"/>
          <a:sy n="27" d="100"/>
        </p:scale>
        <p:origin x="11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microsoft.com/office/2015/10/relationships/revisionInfo" Target="revisionInfo.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4" name="Google Shape;34;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7" name="Google Shape;47;p11"/>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9" name="Google Shape;49;p11"/>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13"/>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1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18659477" y="4739647"/>
            <a:ext cx="22219920" cy="23393400"/>
          </a:xfrm>
          <a:prstGeom prst="rect">
            <a:avLst/>
          </a:prstGeom>
          <a:noFill/>
          <a:ln>
            <a:noFill/>
          </a:ln>
        </p:spPr>
      </p:sp>
      <p:sp>
        <p:nvSpPr>
          <p:cNvPr id="68" name="Google Shape;68;p14"/>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88"/>
        <p:cNvGrpSpPr/>
        <p:nvPr/>
      </p:nvGrpSpPr>
      <p:grpSpPr>
        <a:xfrm>
          <a:off x="0" y="0"/>
          <a:ext cx="0" cy="0"/>
          <a:chOff x="0" y="0"/>
          <a:chExt cx="0" cy="0"/>
        </a:xfrm>
      </p:grpSpPr>
      <p:grpSp>
        <p:nvGrpSpPr>
          <p:cNvPr id="7" name="Group 6">
            <a:extLst>
              <a:ext uri="{FF2B5EF4-FFF2-40B4-BE49-F238E27FC236}">
                <a16:creationId xmlns:a16="http://schemas.microsoft.com/office/drawing/2014/main" id="{DF159A62-5E44-4554-8E3B-3B7D779A14C7}"/>
              </a:ext>
            </a:extLst>
          </p:cNvPr>
          <p:cNvGrpSpPr/>
          <p:nvPr/>
        </p:nvGrpSpPr>
        <p:grpSpPr>
          <a:xfrm>
            <a:off x="21773123" y="12970541"/>
            <a:ext cx="7910745" cy="14448331"/>
            <a:chOff x="21908711" y="13511784"/>
            <a:chExt cx="7910745" cy="14448331"/>
          </a:xfrm>
        </p:grpSpPr>
        <p:pic>
          <p:nvPicPr>
            <p:cNvPr id="8" name="Picture 7" descr="Diagram, engineering drawing&#10;&#10;Description automatically generated">
              <a:extLst>
                <a:ext uri="{FF2B5EF4-FFF2-40B4-BE49-F238E27FC236}">
                  <a16:creationId xmlns:a16="http://schemas.microsoft.com/office/drawing/2014/main" id="{844F370E-2147-7357-7231-3A4E012735F1}"/>
                </a:ext>
              </a:extLst>
            </p:cNvPr>
            <p:cNvPicPr>
              <a:picLocks noChangeAspect="1"/>
            </p:cNvPicPr>
            <p:nvPr/>
          </p:nvPicPr>
          <p:blipFill rotWithShape="1">
            <a:blip r:embed="rId3"/>
            <a:srcRect l="8668" t="-1429" r="11474" b="5260"/>
            <a:stretch/>
          </p:blipFill>
          <p:spPr>
            <a:xfrm>
              <a:off x="21908711" y="13511784"/>
              <a:ext cx="7910745" cy="14448331"/>
            </a:xfrm>
            <a:prstGeom prst="rect">
              <a:avLst/>
            </a:prstGeom>
          </p:spPr>
        </p:pic>
        <p:sp>
          <p:nvSpPr>
            <p:cNvPr id="5" name="TextBox 4">
              <a:extLst>
                <a:ext uri="{FF2B5EF4-FFF2-40B4-BE49-F238E27FC236}">
                  <a16:creationId xmlns:a16="http://schemas.microsoft.com/office/drawing/2014/main" id="{1101F7F8-E431-4ED7-1B0B-4D30DA859CCF}"/>
                </a:ext>
              </a:extLst>
            </p:cNvPr>
            <p:cNvSpPr txBox="1"/>
            <p:nvPr/>
          </p:nvSpPr>
          <p:spPr>
            <a:xfrm>
              <a:off x="23362694" y="13740633"/>
              <a:ext cx="6123242" cy="1107996"/>
            </a:xfrm>
            <a:prstGeom prst="rect">
              <a:avLst/>
            </a:prstGeom>
            <a:noFill/>
          </p:spPr>
          <p:txBody>
            <a:bodyPr wrap="square" rtlCol="0">
              <a:spAutoFit/>
            </a:bodyPr>
            <a:lstStyle/>
            <a:p>
              <a:r>
                <a:rPr lang="en-US" sz="6600" dirty="0">
                  <a:latin typeface="Calibri" panose="020F0502020204030204" pitchFamily="34" charset="0"/>
                  <a:cs typeface="Calibri" panose="020F0502020204030204" pitchFamily="34" charset="0"/>
                </a:rPr>
                <a:t>Decision Tree </a:t>
              </a:r>
            </a:p>
          </p:txBody>
        </p:sp>
      </p:grpSp>
      <p:grpSp>
        <p:nvGrpSpPr>
          <p:cNvPr id="95" name="Google Shape;95;p1"/>
          <p:cNvGrpSpPr/>
          <p:nvPr/>
        </p:nvGrpSpPr>
        <p:grpSpPr>
          <a:xfrm>
            <a:off x="407248" y="11533002"/>
            <a:ext cx="11298900" cy="8269947"/>
            <a:chOff x="1462130" y="3825651"/>
            <a:chExt cx="13004800" cy="7772366"/>
          </a:xfrm>
        </p:grpSpPr>
        <p:pic>
          <p:nvPicPr>
            <p:cNvPr id="96" name="Google Shape;96;p1" descr="Windows XP Blank Window Template (1024x600) by tyson67roberts on DeviantArt"/>
            <p:cNvPicPr preferRelativeResize="0"/>
            <p:nvPr/>
          </p:nvPicPr>
          <p:blipFill rotWithShape="1">
            <a:blip r:embed="rId4">
              <a:alphaModFix/>
            </a:blip>
            <a:srcRect/>
            <a:stretch/>
          </p:blipFill>
          <p:spPr>
            <a:xfrm>
              <a:off x="1462130" y="3825651"/>
              <a:ext cx="13004800" cy="7620000"/>
            </a:xfrm>
            <a:prstGeom prst="rect">
              <a:avLst/>
            </a:prstGeom>
            <a:noFill/>
            <a:ln>
              <a:noFill/>
            </a:ln>
          </p:spPr>
        </p:pic>
        <p:sp>
          <p:nvSpPr>
            <p:cNvPr id="97" name="Google Shape;97;p1"/>
            <p:cNvSpPr txBox="1"/>
            <p:nvPr/>
          </p:nvSpPr>
          <p:spPr>
            <a:xfrm>
              <a:off x="1804996" y="4308742"/>
              <a:ext cx="12057912" cy="7289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0" i="0" u="none" strike="noStrike" cap="none" dirty="0">
                  <a:solidFill>
                    <a:schemeClr val="dk1"/>
                  </a:solidFill>
                  <a:latin typeface="Calibri"/>
                  <a:ea typeface="Calibri"/>
                  <a:cs typeface="Calibri"/>
                  <a:sym typeface="Calibri"/>
                </a:rPr>
                <a:t>Problem</a:t>
              </a:r>
              <a:endParaRPr dirty="0"/>
            </a:p>
            <a:p>
              <a:pPr marL="285750" lvl="0" indent="-406400">
                <a:buClr>
                  <a:schemeClr val="dk1"/>
                </a:buClr>
                <a:buSzPts val="5500"/>
                <a:buFont typeface="Arial"/>
                <a:buChar char="•"/>
              </a:pPr>
              <a:r>
                <a:rPr lang="en-US" sz="4400" dirty="0">
                  <a:solidFill>
                    <a:schemeClr val="dk1"/>
                  </a:solidFill>
                  <a:latin typeface="Calibri"/>
                  <a:ea typeface="Calibri"/>
                  <a:cs typeface="Calibri"/>
                  <a:sym typeface="Calibri"/>
                </a:rPr>
                <a:t>7200+ installations of software products on 3500+ workstations </a:t>
              </a:r>
            </a:p>
            <a:p>
              <a:pPr marL="285750" lvl="0" indent="-406400">
                <a:buClr>
                  <a:schemeClr val="dk1"/>
                </a:buClr>
                <a:buSzPts val="5500"/>
                <a:buFont typeface="Arial"/>
                <a:buChar char="•"/>
              </a:pPr>
              <a:r>
                <a:rPr lang="en-US" sz="4400" dirty="0">
                  <a:solidFill>
                    <a:schemeClr val="dk1"/>
                  </a:solidFill>
                  <a:latin typeface="Calibri"/>
                  <a:ea typeface="Calibri"/>
                  <a:cs typeface="Calibri"/>
                  <a:sym typeface="Calibri"/>
                </a:rPr>
                <a:t>Challenging for county employees to know what’s currently in the system, no searching functionality</a:t>
              </a:r>
              <a:endParaRPr lang="en-US" sz="4400" dirty="0"/>
            </a:p>
            <a:p>
              <a:pPr marL="285750" lvl="0" indent="-406400">
                <a:buClr>
                  <a:schemeClr val="dk1"/>
                </a:buClr>
                <a:buSzPts val="5500"/>
                <a:buFont typeface="Arial"/>
                <a:buChar char="•"/>
              </a:pPr>
              <a:r>
                <a:rPr lang="en-US" sz="4400" dirty="0">
                  <a:solidFill>
                    <a:schemeClr val="dk1"/>
                  </a:solidFill>
                  <a:latin typeface="Calibri"/>
                  <a:ea typeface="Calibri"/>
                  <a:cs typeface="Calibri"/>
                  <a:sym typeface="Calibri"/>
                </a:rPr>
                <a:t>Several duplicate licenses </a:t>
              </a:r>
              <a:endParaRPr lang="en-US" sz="4400" dirty="0"/>
            </a:p>
            <a:p>
              <a:pPr marL="285750" lvl="0" indent="-406400">
                <a:buClr>
                  <a:schemeClr val="dk1"/>
                </a:buClr>
                <a:buSzPts val="5500"/>
                <a:buFont typeface="Arial"/>
                <a:buChar char="•"/>
              </a:pPr>
              <a:r>
                <a:rPr lang="en-US" sz="4400" dirty="0">
                  <a:solidFill>
                    <a:schemeClr val="dk1"/>
                  </a:solidFill>
                  <a:latin typeface="Calibri"/>
                  <a:ea typeface="Calibri"/>
                  <a:cs typeface="Calibri"/>
                  <a:sym typeface="Calibri"/>
                </a:rPr>
                <a:t>Requests take 10 days to process and upwards of 45 days if procurement of software product is needed</a:t>
              </a:r>
              <a:endParaRPr lang="en-US" sz="4400"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grpSp>
      <p:pic>
        <p:nvPicPr>
          <p:cNvPr id="98" name="Google Shape;98;p1" descr="Windows Basic Vista-11 Colorized Versions of the windows, templates. :  r/Windows_Redesign"/>
          <p:cNvPicPr preferRelativeResize="0"/>
          <p:nvPr/>
        </p:nvPicPr>
        <p:blipFill rotWithShape="1">
          <a:blip r:embed="rId5">
            <a:alphaModFix/>
          </a:blip>
          <a:srcRect/>
          <a:stretch/>
        </p:blipFill>
        <p:spPr>
          <a:xfrm>
            <a:off x="12561616" y="5615344"/>
            <a:ext cx="9292006" cy="7867684"/>
          </a:xfrm>
          <a:prstGeom prst="rect">
            <a:avLst/>
          </a:prstGeom>
          <a:noFill/>
          <a:ln>
            <a:noFill/>
          </a:ln>
        </p:spPr>
      </p:pic>
      <p:pic>
        <p:nvPicPr>
          <p:cNvPr id="99" name="Google Shape;99;p1" descr="Icon&#10;&#10;Description automatically generated"/>
          <p:cNvPicPr preferRelativeResize="0"/>
          <p:nvPr/>
        </p:nvPicPr>
        <p:blipFill rotWithShape="1">
          <a:blip r:embed="rId6">
            <a:alphaModFix/>
          </a:blip>
          <a:srcRect/>
          <a:stretch/>
        </p:blipFill>
        <p:spPr>
          <a:xfrm rot="1258353">
            <a:off x="18291215" y="17324567"/>
            <a:ext cx="4667603" cy="2625527"/>
          </a:xfrm>
          <a:prstGeom prst="rect">
            <a:avLst/>
          </a:prstGeom>
          <a:noFill/>
          <a:ln>
            <a:noFill/>
          </a:ln>
        </p:spPr>
      </p:pic>
      <p:grpSp>
        <p:nvGrpSpPr>
          <p:cNvPr id="2" name="Group 1">
            <a:extLst>
              <a:ext uri="{FF2B5EF4-FFF2-40B4-BE49-F238E27FC236}">
                <a16:creationId xmlns:a16="http://schemas.microsoft.com/office/drawing/2014/main" id="{D4039940-208B-3787-4B30-D931D3E6C43C}"/>
              </a:ext>
            </a:extLst>
          </p:cNvPr>
          <p:cNvGrpSpPr/>
          <p:nvPr/>
        </p:nvGrpSpPr>
        <p:grpSpPr>
          <a:xfrm>
            <a:off x="10553625" y="20033987"/>
            <a:ext cx="10580040" cy="12834678"/>
            <a:chOff x="12619745" y="20074990"/>
            <a:chExt cx="10580040" cy="12834678"/>
          </a:xfrm>
        </p:grpSpPr>
        <p:grpSp>
          <p:nvGrpSpPr>
            <p:cNvPr id="90" name="Google Shape;90;p1"/>
            <p:cNvGrpSpPr/>
            <p:nvPr/>
          </p:nvGrpSpPr>
          <p:grpSpPr>
            <a:xfrm>
              <a:off x="12619745" y="20074990"/>
              <a:ext cx="10580040" cy="10705070"/>
              <a:chOff x="12641232" y="19969803"/>
              <a:chExt cx="9980228" cy="10755621"/>
            </a:xfrm>
          </p:grpSpPr>
          <p:grpSp>
            <p:nvGrpSpPr>
              <p:cNvPr id="91" name="Google Shape;91;p1"/>
              <p:cNvGrpSpPr/>
              <p:nvPr/>
            </p:nvGrpSpPr>
            <p:grpSpPr>
              <a:xfrm>
                <a:off x="12641232" y="19969803"/>
                <a:ext cx="9967867" cy="8191592"/>
                <a:chOff x="1678676" y="15230901"/>
                <a:chExt cx="10617958" cy="9512490"/>
              </a:xfrm>
            </p:grpSpPr>
            <p:pic>
              <p:nvPicPr>
                <p:cNvPr id="92" name="Google Shape;92;p1" descr="How do I view my system properties in Windows 7?"/>
                <p:cNvPicPr preferRelativeResize="0"/>
                <p:nvPr/>
              </p:nvPicPr>
              <p:blipFill rotWithShape="1">
                <a:blip r:embed="rId7">
                  <a:alphaModFix/>
                </a:blip>
                <a:srcRect l="2646" t="2265" r="2757" b="3441"/>
                <a:stretch/>
              </p:blipFill>
              <p:spPr>
                <a:xfrm>
                  <a:off x="1678676" y="15230901"/>
                  <a:ext cx="10617958" cy="9512490"/>
                </a:xfrm>
                <a:prstGeom prst="rect">
                  <a:avLst/>
                </a:prstGeom>
                <a:noFill/>
                <a:ln>
                  <a:noFill/>
                </a:ln>
              </p:spPr>
            </p:pic>
            <p:sp>
              <p:nvSpPr>
                <p:cNvPr id="93" name="Google Shape;93;p1"/>
                <p:cNvSpPr/>
                <p:nvPr/>
              </p:nvSpPr>
              <p:spPr>
                <a:xfrm>
                  <a:off x="1810871" y="15724094"/>
                  <a:ext cx="10327342" cy="885713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4" name="Google Shape;94;p1" descr="Shape&#10;&#10;Description automatically generated with low confidence"/>
              <p:cNvPicPr preferRelativeResize="0"/>
              <p:nvPr/>
            </p:nvPicPr>
            <p:blipFill rotWithShape="1">
              <a:blip r:embed="rId8">
                <a:alphaModFix/>
              </a:blip>
              <a:srcRect/>
              <a:stretch/>
            </p:blipFill>
            <p:spPr>
              <a:xfrm>
                <a:off x="12641232" y="25446674"/>
                <a:ext cx="9980228" cy="5278750"/>
              </a:xfrm>
              <a:prstGeom prst="rect">
                <a:avLst/>
              </a:prstGeom>
              <a:noFill/>
              <a:ln>
                <a:noFill/>
              </a:ln>
            </p:spPr>
          </p:pic>
        </p:grpSp>
        <p:sp>
          <p:nvSpPr>
            <p:cNvPr id="100" name="Google Shape;100;p1"/>
            <p:cNvSpPr txBox="1"/>
            <p:nvPr/>
          </p:nvSpPr>
          <p:spPr>
            <a:xfrm>
              <a:off x="12779011" y="20290869"/>
              <a:ext cx="10261500" cy="126187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dirty="0">
                  <a:solidFill>
                    <a:schemeClr val="dk1"/>
                  </a:solidFill>
                  <a:latin typeface="Calibri"/>
                  <a:ea typeface="Calibri"/>
                  <a:cs typeface="Calibri"/>
                  <a:sym typeface="Calibri"/>
                </a:rPr>
                <a:t>Data Pre-Processing </a:t>
              </a:r>
              <a:endParaRPr dirty="0"/>
            </a:p>
            <a:p>
              <a:pPr marL="0" marR="0" lvl="0" indent="0" algn="l" rtl="0">
                <a:spcBef>
                  <a:spcPts val="0"/>
                </a:spcBef>
                <a:spcAft>
                  <a:spcPts val="0"/>
                </a:spcAft>
                <a:buNone/>
              </a:pPr>
              <a:endParaRPr lang="en-US" sz="66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66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66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6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600" dirty="0">
                  <a:solidFill>
                    <a:schemeClr val="dk1"/>
                  </a:solidFill>
                  <a:latin typeface="Calibri"/>
                  <a:ea typeface="Calibri"/>
                  <a:cs typeface="Calibri"/>
                  <a:sym typeface="Calibri"/>
                </a:rPr>
                <a:t>Clarifying Assumptions</a:t>
              </a:r>
              <a:endParaRPr dirty="0"/>
            </a:p>
            <a:p>
              <a:pPr marL="571500" marR="0" lvl="0" indent="-596900" algn="l" rtl="0">
                <a:spcBef>
                  <a:spcPts val="0"/>
                </a:spcBef>
                <a:spcAft>
                  <a:spcPts val="0"/>
                </a:spcAft>
                <a:buClr>
                  <a:schemeClr val="dk1"/>
                </a:buClr>
                <a:buSzPts val="4000"/>
                <a:buFont typeface="Arial"/>
                <a:buChar char="•"/>
              </a:pPr>
              <a:r>
                <a:rPr lang="en-US" sz="4000" dirty="0">
                  <a:solidFill>
                    <a:schemeClr val="dk1"/>
                  </a:solidFill>
                  <a:latin typeface="Calibri"/>
                  <a:ea typeface="Calibri"/>
                  <a:cs typeface="Calibri"/>
                  <a:sym typeface="Calibri"/>
                </a:rPr>
                <a:t>We asked our sponsor how they would deal with competing scenarios. </a:t>
              </a:r>
              <a:endParaRPr sz="4000" dirty="0"/>
            </a:p>
            <a:p>
              <a:pPr marL="1028700" marR="0" lvl="1" indent="-596900" algn="l" rtl="0">
                <a:spcBef>
                  <a:spcPts val="0"/>
                </a:spcBef>
                <a:spcAft>
                  <a:spcPts val="0"/>
                </a:spcAft>
                <a:buClr>
                  <a:schemeClr val="dk1"/>
                </a:buClr>
                <a:buSzPts val="4000"/>
                <a:buFont typeface="Arial"/>
                <a:buChar char="•"/>
              </a:pPr>
              <a:r>
                <a:rPr lang="en-US" sz="4000" b="0" i="0" u="none" strike="noStrike" cap="none" dirty="0">
                  <a:solidFill>
                    <a:schemeClr val="dk1"/>
                  </a:solidFill>
                  <a:latin typeface="Calibri"/>
                  <a:ea typeface="Calibri"/>
                  <a:cs typeface="Calibri"/>
                  <a:sym typeface="Calibri"/>
                </a:rPr>
                <a:t>Ex: Which is more valuable to include on EasyVista, a software with multiple departments and fewer installs or a software with one department and many installs? </a:t>
              </a:r>
              <a:endParaRPr sz="4000" dirty="0"/>
            </a:p>
            <a:p>
              <a:pPr marL="857250" marR="0" lvl="0" indent="-628650" algn="l" rtl="0">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6600" dirty="0">
                <a:solidFill>
                  <a:schemeClr val="dk1"/>
                </a:solidFill>
                <a:latin typeface="Calibri"/>
                <a:ea typeface="Calibri"/>
                <a:cs typeface="Calibri"/>
                <a:sym typeface="Calibri"/>
              </a:endParaRPr>
            </a:p>
          </p:txBody>
        </p:sp>
      </p:grpSp>
      <p:pic>
        <p:nvPicPr>
          <p:cNvPr id="102" name="Google Shape;102;p1" descr="Icon&#10;&#10;Description automatically generated"/>
          <p:cNvPicPr preferRelativeResize="0"/>
          <p:nvPr/>
        </p:nvPicPr>
        <p:blipFill rotWithShape="1">
          <a:blip r:embed="rId6">
            <a:alphaModFix/>
          </a:blip>
          <a:srcRect/>
          <a:stretch/>
        </p:blipFill>
        <p:spPr>
          <a:xfrm rot="-1061682">
            <a:off x="-966185" y="25499447"/>
            <a:ext cx="4667604" cy="2625527"/>
          </a:xfrm>
          <a:prstGeom prst="rect">
            <a:avLst/>
          </a:prstGeom>
          <a:noFill/>
          <a:ln>
            <a:noFill/>
          </a:ln>
        </p:spPr>
      </p:pic>
      <p:sp>
        <p:nvSpPr>
          <p:cNvPr id="103" name="Google Shape;103;p1"/>
          <p:cNvSpPr/>
          <p:nvPr/>
        </p:nvSpPr>
        <p:spPr>
          <a:xfrm>
            <a:off x="361738" y="5515830"/>
            <a:ext cx="11466600" cy="5550600"/>
          </a:xfrm>
          <a:prstGeom prst="roundRect">
            <a:avLst>
              <a:gd name="adj" fmla="val 0"/>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0"/>
          </a:p>
        </p:txBody>
      </p:sp>
      <p:sp>
        <p:nvSpPr>
          <p:cNvPr id="104" name="Google Shape;104;p1"/>
          <p:cNvSpPr/>
          <p:nvPr/>
        </p:nvSpPr>
        <p:spPr>
          <a:xfrm>
            <a:off x="31771715" y="5520484"/>
            <a:ext cx="11267400" cy="7636500"/>
          </a:xfrm>
          <a:prstGeom prst="roundRect">
            <a:avLst>
              <a:gd name="adj" fmla="val 1626"/>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0" algn="ctr" rtl="0">
              <a:spcBef>
                <a:spcPts val="0"/>
              </a:spcBef>
              <a:spcAft>
                <a:spcPts val="0"/>
              </a:spcAft>
              <a:buNone/>
            </a:pPr>
            <a:endParaRPr/>
          </a:p>
        </p:txBody>
      </p:sp>
      <p:pic>
        <p:nvPicPr>
          <p:cNvPr id="107" name="Google Shape;107;p1" descr="Icon&#10;&#10;Description automatically generated"/>
          <p:cNvPicPr preferRelativeResize="0"/>
          <p:nvPr/>
        </p:nvPicPr>
        <p:blipFill rotWithShape="1">
          <a:blip r:embed="rId6">
            <a:alphaModFix/>
          </a:blip>
          <a:srcRect/>
          <a:stretch/>
        </p:blipFill>
        <p:spPr>
          <a:xfrm>
            <a:off x="40838588" y="27498588"/>
            <a:ext cx="4667604" cy="2625527"/>
          </a:xfrm>
          <a:prstGeom prst="rect">
            <a:avLst/>
          </a:prstGeom>
          <a:noFill/>
          <a:ln>
            <a:noFill/>
          </a:ln>
        </p:spPr>
      </p:pic>
      <p:sp>
        <p:nvSpPr>
          <p:cNvPr id="108" name="Google Shape;108;p1"/>
          <p:cNvSpPr/>
          <p:nvPr/>
        </p:nvSpPr>
        <p:spPr>
          <a:xfrm>
            <a:off x="1361965" y="20785626"/>
            <a:ext cx="8905500" cy="4810500"/>
          </a:xfrm>
          <a:prstGeom prst="wedgeEllipseCallout">
            <a:avLst>
              <a:gd name="adj1" fmla="val -44494"/>
              <a:gd name="adj2" fmla="val 55888"/>
            </a:avLst>
          </a:prstGeom>
          <a:solidFill>
            <a:schemeClr val="lt1"/>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chemeClr val="dk1"/>
                </a:solidFill>
                <a:latin typeface="Calibri"/>
                <a:ea typeface="Calibri"/>
                <a:cs typeface="Calibri"/>
                <a:sym typeface="Calibri"/>
              </a:rPr>
              <a:t>Psst</a:t>
            </a:r>
            <a:r>
              <a:rPr lang="en-US" sz="2800" dirty="0">
                <a:solidFill>
                  <a:schemeClr val="dk1"/>
                </a:solidFill>
                <a:latin typeface="Calibri"/>
                <a:ea typeface="Calibri"/>
                <a:cs typeface="Calibri"/>
                <a:sym typeface="Calibri"/>
              </a:rPr>
              <a:t>….We have a few products listed on a Service Management software called EasyVista, which allows employees to directly request licenses we have in the county. This makes them super easy to manage and we want to add more products to EasyVista! </a:t>
            </a:r>
            <a:endParaRPr dirty="0"/>
          </a:p>
        </p:txBody>
      </p:sp>
      <p:sp>
        <p:nvSpPr>
          <p:cNvPr id="109" name="Google Shape;109;p1"/>
          <p:cNvSpPr/>
          <p:nvPr/>
        </p:nvSpPr>
        <p:spPr>
          <a:xfrm>
            <a:off x="11928743" y="13703561"/>
            <a:ext cx="8301300" cy="4562100"/>
          </a:xfrm>
          <a:prstGeom prst="wedgeEllipseCallout">
            <a:avLst>
              <a:gd name="adj1" fmla="val 48848"/>
              <a:gd name="adj2" fmla="val 37948"/>
            </a:avLst>
          </a:prstGeom>
          <a:solidFill>
            <a:schemeClr val="lt1"/>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dirty="0">
                <a:solidFill>
                  <a:schemeClr val="dk1"/>
                </a:solidFill>
                <a:latin typeface="Calibri"/>
                <a:ea typeface="Calibri"/>
                <a:cs typeface="Calibri"/>
                <a:sym typeface="Calibri"/>
              </a:rPr>
              <a:t>How do we figure out which software products are the most utilized? </a:t>
            </a:r>
            <a:endParaRPr sz="2200" dirty="0"/>
          </a:p>
        </p:txBody>
      </p:sp>
      <p:sp>
        <p:nvSpPr>
          <p:cNvPr id="110" name="Google Shape;110;p1"/>
          <p:cNvSpPr/>
          <p:nvPr/>
        </p:nvSpPr>
        <p:spPr>
          <a:xfrm>
            <a:off x="36954144" y="22724824"/>
            <a:ext cx="5905605" cy="6086528"/>
          </a:xfrm>
          <a:prstGeom prst="wedgeEllipseCallout">
            <a:avLst>
              <a:gd name="adj1" fmla="val 41391"/>
              <a:gd name="adj2" fmla="val 43767"/>
            </a:avLst>
          </a:prstGeom>
          <a:solidFill>
            <a:schemeClr val="lt1"/>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“The 2022 UW Capstone student team assigned to Snohomish County impressed the IT leadership with their ability to distill a complex, elusive and costly challenge into a simplified resolution.  They brought clarity, process and logic to an outdated process.”</a:t>
            </a:r>
          </a:p>
          <a:p>
            <a:r>
              <a:rPr lang="en-US" sz="2600" dirty="0">
                <a:latin typeface="Calibri" panose="020F0502020204030204" pitchFamily="34" charset="0"/>
                <a:cs typeface="Calibri" panose="020F0502020204030204" pitchFamily="34" charset="0"/>
              </a:rPr>
              <a:t>~ Viggo Forde (Director of IT) </a:t>
            </a:r>
            <a:br>
              <a:rPr lang="en-US" sz="1800" dirty="0">
                <a:latin typeface="Calibri" panose="020F0502020204030204" pitchFamily="34" charset="0"/>
                <a:cs typeface="Calibri" panose="020F0502020204030204" pitchFamily="34" charset="0"/>
              </a:rPr>
            </a:b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1" name="Google Shape;111;p1" descr="EasyVista Positioned in 2021 Gartner Magic Quadrant for IT Service  Management Tools for Tenth Consecutive Year • Disaster Recovery Journal"/>
          <p:cNvPicPr preferRelativeResize="0"/>
          <p:nvPr/>
        </p:nvPicPr>
        <p:blipFill rotWithShape="1">
          <a:blip r:embed="rId9">
            <a:alphaModFix/>
          </a:blip>
          <a:srcRect/>
          <a:stretch/>
        </p:blipFill>
        <p:spPr>
          <a:xfrm>
            <a:off x="6496266" y="29091857"/>
            <a:ext cx="3300891" cy="492722"/>
          </a:xfrm>
          <a:prstGeom prst="rect">
            <a:avLst/>
          </a:prstGeom>
          <a:noFill/>
          <a:ln>
            <a:noFill/>
          </a:ln>
        </p:spPr>
      </p:pic>
      <p:sp>
        <p:nvSpPr>
          <p:cNvPr id="114" name="Google Shape;114;p1"/>
          <p:cNvSpPr txBox="1"/>
          <p:nvPr/>
        </p:nvSpPr>
        <p:spPr>
          <a:xfrm>
            <a:off x="14491173" y="7866505"/>
            <a:ext cx="7133068" cy="677104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600"/>
              <a:buFont typeface="Arial"/>
              <a:buChar char="•"/>
            </a:pPr>
            <a:r>
              <a:rPr lang="en-US" sz="3200" dirty="0">
                <a:solidFill>
                  <a:schemeClr val="dk1"/>
                </a:solidFill>
                <a:latin typeface="Calibri"/>
                <a:ea typeface="Calibri"/>
                <a:cs typeface="Calibri"/>
                <a:sym typeface="Calibri"/>
              </a:rPr>
              <a:t>Enhance the use of Easy Vista by creating a menu of highly utilized software products on the app</a:t>
            </a:r>
          </a:p>
          <a:p>
            <a:pPr marL="285750" marR="0" lvl="0" indent="-285750" algn="l" rtl="0">
              <a:spcBef>
                <a:spcPts val="0"/>
              </a:spcBef>
              <a:spcAft>
                <a:spcPts val="0"/>
              </a:spcAft>
              <a:buClr>
                <a:schemeClr val="dk1"/>
              </a:buClr>
              <a:buSzPts val="3600"/>
              <a:buFont typeface="Arial"/>
              <a:buChar char="•"/>
            </a:pPr>
            <a:r>
              <a:rPr lang="en-US" sz="3200" dirty="0">
                <a:solidFill>
                  <a:schemeClr val="dk1"/>
                </a:solidFill>
                <a:latin typeface="Calibri"/>
                <a:ea typeface="Calibri"/>
                <a:cs typeface="Calibri"/>
                <a:sym typeface="Calibri"/>
              </a:rPr>
              <a:t> Categorize these software products → employees usually come in with a task instead of a specific software name </a:t>
            </a:r>
            <a:endParaRPr sz="3200" dirty="0"/>
          </a:p>
          <a:p>
            <a:pPr marL="285750" marR="0" lvl="0" indent="-285750" algn="l" rtl="0">
              <a:spcBef>
                <a:spcPts val="0"/>
              </a:spcBef>
              <a:spcAft>
                <a:spcPts val="0"/>
              </a:spcAft>
              <a:buClr>
                <a:schemeClr val="dk1"/>
              </a:buClr>
              <a:buSzPts val="3600"/>
              <a:buFont typeface="Arial"/>
              <a:buChar char="•"/>
            </a:pPr>
            <a:r>
              <a:rPr lang="en-US" sz="3200" dirty="0">
                <a:solidFill>
                  <a:schemeClr val="dk1"/>
                </a:solidFill>
                <a:latin typeface="Calibri"/>
                <a:ea typeface="Calibri"/>
                <a:cs typeface="Calibri"/>
                <a:sym typeface="Calibri"/>
              </a:rPr>
              <a:t>Develop a new assessment that would allow Snohomish County to pre-package newly introduced software with projected high utilization in the future </a:t>
            </a:r>
            <a:endParaRPr sz="3200" dirty="0"/>
          </a:p>
          <a:p>
            <a:pPr marL="685800" marR="0" lvl="0" indent="-381000" algn="l" rtl="0">
              <a:spcBef>
                <a:spcPts val="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6600" dirty="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10">
            <a:alphaModFix/>
          </a:blip>
          <a:srcRect t="5500" r="933" b="3882"/>
          <a:stretch/>
        </p:blipFill>
        <p:spPr>
          <a:xfrm>
            <a:off x="5537322" y="25822924"/>
            <a:ext cx="4696574" cy="2949289"/>
          </a:xfrm>
          <a:prstGeom prst="rect">
            <a:avLst/>
          </a:prstGeom>
          <a:noFill/>
          <a:ln>
            <a:noFill/>
          </a:ln>
        </p:spPr>
      </p:pic>
      <p:grpSp>
        <p:nvGrpSpPr>
          <p:cNvPr id="9" name="Group 8">
            <a:extLst>
              <a:ext uri="{FF2B5EF4-FFF2-40B4-BE49-F238E27FC236}">
                <a16:creationId xmlns:a16="http://schemas.microsoft.com/office/drawing/2014/main" id="{325EC11F-1979-46AD-2CCD-486EE7A13D9F}"/>
              </a:ext>
            </a:extLst>
          </p:cNvPr>
          <p:cNvGrpSpPr/>
          <p:nvPr/>
        </p:nvGrpSpPr>
        <p:grpSpPr>
          <a:xfrm>
            <a:off x="22307956" y="5663946"/>
            <a:ext cx="9071731" cy="7240146"/>
            <a:chOff x="33932913" y="7702968"/>
            <a:chExt cx="9071731" cy="7240146"/>
          </a:xfrm>
        </p:grpSpPr>
        <p:pic>
          <p:nvPicPr>
            <p:cNvPr id="101" name="Google Shape;101;p1" descr="Windows 8 window with rounded corners template, for the windows 7 and 11  fans out there : r/windows8"/>
            <p:cNvPicPr preferRelativeResize="0"/>
            <p:nvPr/>
          </p:nvPicPr>
          <p:blipFill rotWithShape="1">
            <a:blip r:embed="rId11">
              <a:alphaModFix/>
            </a:blip>
            <a:srcRect/>
            <a:stretch/>
          </p:blipFill>
          <p:spPr>
            <a:xfrm>
              <a:off x="33932913" y="7702968"/>
              <a:ext cx="9071731" cy="7240146"/>
            </a:xfrm>
            <a:prstGeom prst="rect">
              <a:avLst/>
            </a:prstGeom>
            <a:noFill/>
            <a:ln>
              <a:noFill/>
            </a:ln>
          </p:spPr>
        </p:pic>
        <p:sp>
          <p:nvSpPr>
            <p:cNvPr id="116" name="Google Shape;116;p1"/>
            <p:cNvSpPr txBox="1"/>
            <p:nvPr/>
          </p:nvSpPr>
          <p:spPr>
            <a:xfrm>
              <a:off x="34214243" y="8428955"/>
              <a:ext cx="85410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Calibri"/>
                  <a:ea typeface="Calibri"/>
                  <a:cs typeface="Calibri"/>
                  <a:sym typeface="Calibri"/>
                </a:rPr>
                <a:t>Implementation </a:t>
              </a:r>
              <a:endParaRPr dirty="0"/>
            </a:p>
          </p:txBody>
        </p:sp>
        <p:pic>
          <p:nvPicPr>
            <p:cNvPr id="117" name="Google Shape;117;p1"/>
            <p:cNvPicPr preferRelativeResize="0"/>
            <p:nvPr/>
          </p:nvPicPr>
          <p:blipFill rotWithShape="1">
            <a:blip r:embed="rId12">
              <a:alphaModFix/>
            </a:blip>
            <a:srcRect/>
            <a:stretch/>
          </p:blipFill>
          <p:spPr>
            <a:xfrm>
              <a:off x="34573974" y="10374171"/>
              <a:ext cx="1695180" cy="1695180"/>
            </a:xfrm>
            <a:prstGeom prst="rect">
              <a:avLst/>
            </a:prstGeom>
            <a:noFill/>
            <a:ln>
              <a:noFill/>
            </a:ln>
          </p:spPr>
        </p:pic>
        <p:pic>
          <p:nvPicPr>
            <p:cNvPr id="118" name="Google Shape;118;p1"/>
            <p:cNvPicPr preferRelativeResize="0"/>
            <p:nvPr/>
          </p:nvPicPr>
          <p:blipFill rotWithShape="1">
            <a:blip r:embed="rId13">
              <a:alphaModFix/>
            </a:blip>
            <a:srcRect/>
            <a:stretch/>
          </p:blipFill>
          <p:spPr>
            <a:xfrm>
              <a:off x="40609048" y="10337617"/>
              <a:ext cx="1783347" cy="1783347"/>
            </a:xfrm>
            <a:prstGeom prst="rect">
              <a:avLst/>
            </a:prstGeom>
            <a:noFill/>
            <a:ln>
              <a:noFill/>
            </a:ln>
          </p:spPr>
        </p:pic>
        <p:pic>
          <p:nvPicPr>
            <p:cNvPr id="119" name="Google Shape;119;p1"/>
            <p:cNvPicPr preferRelativeResize="0"/>
            <p:nvPr/>
          </p:nvPicPr>
          <p:blipFill rotWithShape="1">
            <a:blip r:embed="rId14">
              <a:alphaModFix/>
            </a:blip>
            <a:srcRect/>
            <a:stretch/>
          </p:blipFill>
          <p:spPr>
            <a:xfrm>
              <a:off x="37523461" y="10198499"/>
              <a:ext cx="1922465" cy="1922465"/>
            </a:xfrm>
            <a:prstGeom prst="rect">
              <a:avLst/>
            </a:prstGeom>
            <a:noFill/>
            <a:ln>
              <a:noFill/>
            </a:ln>
          </p:spPr>
        </p:pic>
        <p:sp>
          <p:nvSpPr>
            <p:cNvPr id="120" name="Google Shape;120;p1"/>
            <p:cNvSpPr txBox="1"/>
            <p:nvPr/>
          </p:nvSpPr>
          <p:spPr>
            <a:xfrm>
              <a:off x="34573974" y="12327727"/>
              <a:ext cx="17193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Created decision tree on paper </a:t>
              </a:r>
              <a:endParaRPr dirty="0"/>
            </a:p>
          </p:txBody>
        </p:sp>
        <p:sp>
          <p:nvSpPr>
            <p:cNvPr id="121" name="Google Shape;121;p1"/>
            <p:cNvSpPr txBox="1"/>
            <p:nvPr/>
          </p:nvSpPr>
          <p:spPr>
            <a:xfrm>
              <a:off x="37409132" y="12454121"/>
              <a:ext cx="2247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Automate in Python</a:t>
              </a:r>
              <a:endParaRPr/>
            </a:p>
          </p:txBody>
        </p:sp>
        <p:sp>
          <p:nvSpPr>
            <p:cNvPr id="122" name="Google Shape;122;p1"/>
            <p:cNvSpPr txBox="1"/>
            <p:nvPr/>
          </p:nvSpPr>
          <p:spPr>
            <a:xfrm>
              <a:off x="40512500" y="12448425"/>
              <a:ext cx="19764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Assign Weight Values</a:t>
              </a:r>
              <a:endParaRPr dirty="0"/>
            </a:p>
          </p:txBody>
        </p:sp>
        <p:pic>
          <p:nvPicPr>
            <p:cNvPr id="123" name="Google Shape;123;p1"/>
            <p:cNvPicPr preferRelativeResize="0"/>
            <p:nvPr/>
          </p:nvPicPr>
          <p:blipFill rotWithShape="1">
            <a:blip r:embed="rId15">
              <a:alphaModFix/>
            </a:blip>
            <a:srcRect/>
            <a:stretch/>
          </p:blipFill>
          <p:spPr>
            <a:xfrm>
              <a:off x="36662441" y="11002478"/>
              <a:ext cx="438564" cy="438564"/>
            </a:xfrm>
            <a:prstGeom prst="rect">
              <a:avLst/>
            </a:prstGeom>
            <a:noFill/>
            <a:ln>
              <a:noFill/>
            </a:ln>
          </p:spPr>
        </p:pic>
        <p:pic>
          <p:nvPicPr>
            <p:cNvPr id="124" name="Google Shape;124;p1"/>
            <p:cNvPicPr preferRelativeResize="0"/>
            <p:nvPr/>
          </p:nvPicPr>
          <p:blipFill rotWithShape="1">
            <a:blip r:embed="rId15">
              <a:alphaModFix/>
            </a:blip>
            <a:srcRect/>
            <a:stretch/>
          </p:blipFill>
          <p:spPr>
            <a:xfrm>
              <a:off x="39845021" y="10940449"/>
              <a:ext cx="438564" cy="438564"/>
            </a:xfrm>
            <a:prstGeom prst="rect">
              <a:avLst/>
            </a:prstGeom>
            <a:noFill/>
            <a:ln>
              <a:noFill/>
            </a:ln>
          </p:spPr>
        </p:pic>
      </p:grpSp>
      <p:grpSp>
        <p:nvGrpSpPr>
          <p:cNvPr id="10" name="Group 9">
            <a:extLst>
              <a:ext uri="{FF2B5EF4-FFF2-40B4-BE49-F238E27FC236}">
                <a16:creationId xmlns:a16="http://schemas.microsoft.com/office/drawing/2014/main" id="{1BF849F2-8E3C-3CBF-B13F-7940007AD835}"/>
              </a:ext>
            </a:extLst>
          </p:cNvPr>
          <p:cNvGrpSpPr/>
          <p:nvPr/>
        </p:nvGrpSpPr>
        <p:grpSpPr>
          <a:xfrm>
            <a:off x="30001106" y="13604640"/>
            <a:ext cx="13171284" cy="8956022"/>
            <a:chOff x="31552735" y="15772531"/>
            <a:chExt cx="11966162" cy="8654551"/>
          </a:xfrm>
        </p:grpSpPr>
        <p:pic>
          <p:nvPicPr>
            <p:cNvPr id="105" name="Google Shape;105;p1" descr="Windows 8 window with rounded corners template, for the windows 7 and 11  fans out there : r/windows8"/>
            <p:cNvPicPr preferRelativeResize="0"/>
            <p:nvPr/>
          </p:nvPicPr>
          <p:blipFill rotWithShape="1">
            <a:blip r:embed="rId11">
              <a:alphaModFix/>
            </a:blip>
            <a:srcRect/>
            <a:stretch/>
          </p:blipFill>
          <p:spPr>
            <a:xfrm>
              <a:off x="31552735" y="15772531"/>
              <a:ext cx="11966162" cy="8654551"/>
            </a:xfrm>
            <a:prstGeom prst="rect">
              <a:avLst/>
            </a:prstGeom>
            <a:noFill/>
            <a:ln>
              <a:noFill/>
            </a:ln>
          </p:spPr>
        </p:pic>
        <p:sp>
          <p:nvSpPr>
            <p:cNvPr id="125" name="Google Shape;125;p1"/>
            <p:cNvSpPr txBox="1"/>
            <p:nvPr/>
          </p:nvSpPr>
          <p:spPr>
            <a:xfrm>
              <a:off x="33588023" y="17615642"/>
              <a:ext cx="9820205" cy="6275447"/>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Our final list of weight assignments matched the software utilization of Snohomish County </a:t>
              </a:r>
            </a:p>
            <a:p>
              <a:pPr marL="285750" marR="0" lvl="0" indent="-285750" rtl="0">
                <a:spcBef>
                  <a:spcPts val="0"/>
                </a:spcBef>
                <a:spcAft>
                  <a:spcPts val="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Snohomish County IT chose 15 points as the ideal cutoff value to consider a software product to be added to Easy Vista </a:t>
              </a:r>
            </a:p>
            <a:p>
              <a:pPr marL="285750" marR="0" lvl="0" indent="-285750" rtl="0">
                <a:spcBef>
                  <a:spcPts val="0"/>
                </a:spcBef>
                <a:spcAft>
                  <a:spcPts val="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142 software products with 15+ points </a:t>
              </a:r>
              <a:r>
                <a:rPr lang="en-US" sz="3200" dirty="0">
                  <a:latin typeface="Calibri" panose="020F0502020204030204" pitchFamily="34" charset="0"/>
                  <a:cs typeface="Calibri" panose="020F0502020204030204" pitchFamily="34" charset="0"/>
                  <a:sym typeface="Wingdings" pitchFamily="2" charset="2"/>
                </a:rPr>
                <a:t> Snohomish County narrowed this down to 62 products to add to Easy Vista </a:t>
              </a:r>
            </a:p>
            <a:p>
              <a:pPr marR="0" lvl="0" rtl="0">
                <a:spcBef>
                  <a:spcPts val="0"/>
                </a:spcBef>
                <a:spcAft>
                  <a:spcPts val="0"/>
                </a:spcAft>
              </a:pPr>
              <a:endParaRPr lang="en-US" sz="3200" dirty="0">
                <a:latin typeface="Calibri" panose="020F0502020204030204" pitchFamily="34" charset="0"/>
                <a:cs typeface="Calibri" panose="020F0502020204030204" pitchFamily="34" charset="0"/>
                <a:sym typeface="Wingdings" pitchFamily="2" charset="2"/>
              </a:endParaRPr>
            </a:p>
            <a:p>
              <a:pPr marL="285750" marR="0" lvl="0" indent="-285750" rtl="0">
                <a:spcBef>
                  <a:spcPts val="0"/>
                </a:spcBef>
                <a:spcAft>
                  <a:spcPts val="0"/>
                </a:spcAft>
                <a:buFont typeface="Arial" panose="020B0604020202020204" pitchFamily="34" charset="0"/>
                <a:buChar char="•"/>
              </a:pPr>
              <a:r>
                <a:rPr lang="en-US" sz="3200" dirty="0">
                  <a:latin typeface="Calibri" panose="020F0502020204030204" pitchFamily="34" charset="0"/>
                  <a:cs typeface="Calibri" panose="020F0502020204030204" pitchFamily="34" charset="0"/>
                  <a:sym typeface="Wingdings" pitchFamily="2" charset="2"/>
                </a:rPr>
                <a:t>Capstone team created an initial list of keywords to start categorizing these 62 products</a:t>
              </a:r>
            </a:p>
            <a:p>
              <a:pPr marR="0" lvl="0" rtl="0">
                <a:spcBef>
                  <a:spcPts val="0"/>
                </a:spcBef>
                <a:spcAft>
                  <a:spcPts val="0"/>
                </a:spcAft>
              </a:pPr>
              <a:endParaRPr lang="en-US" sz="3200" dirty="0">
                <a:latin typeface="Calibri" panose="020F0502020204030204" pitchFamily="34" charset="0"/>
                <a:cs typeface="Calibri" panose="020F0502020204030204" pitchFamily="34" charset="0"/>
                <a:sym typeface="Wingdings" pitchFamily="2" charset="2"/>
              </a:endParaRPr>
            </a:p>
            <a:p>
              <a:pPr marL="285750" marR="0" lvl="0" indent="-285750" rtl="0">
                <a:spcBef>
                  <a:spcPts val="0"/>
                </a:spcBef>
                <a:spcAft>
                  <a:spcPts val="0"/>
                </a:spcAft>
                <a:buFont typeface="Arial" panose="020B0604020202020204" pitchFamily="34" charset="0"/>
                <a:buChar char="•"/>
              </a:pPr>
              <a:r>
                <a:rPr lang="en-US" sz="3200" dirty="0">
                  <a:latin typeface="Calibri" panose="020F0502020204030204" pitchFamily="34" charset="0"/>
                  <a:cs typeface="Calibri" panose="020F0502020204030204" pitchFamily="34" charset="0"/>
                  <a:sym typeface="Wingdings" pitchFamily="2" charset="2"/>
                </a:rPr>
                <a:t>Created a preliminary test to add software products with a projected high utilization (15+ points based on number of department and installations) to Easy Vista </a:t>
              </a:r>
              <a:endParaRPr sz="3200" dirty="0">
                <a:latin typeface="Calibri" panose="020F0502020204030204" pitchFamily="34" charset="0"/>
                <a:cs typeface="Calibri" panose="020F0502020204030204" pitchFamily="34" charset="0"/>
              </a:endParaRPr>
            </a:p>
          </p:txBody>
        </p:sp>
      </p:grpSp>
      <p:sp>
        <p:nvSpPr>
          <p:cNvPr id="130" name="Google Shape;130;p1"/>
          <p:cNvSpPr txBox="1"/>
          <p:nvPr/>
        </p:nvSpPr>
        <p:spPr>
          <a:xfrm>
            <a:off x="738550" y="5908519"/>
            <a:ext cx="108600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600" dirty="0">
                <a:latin typeface="Calibri"/>
                <a:ea typeface="Calibri"/>
                <a:cs typeface="Calibri"/>
                <a:sym typeface="Calibri"/>
              </a:rPr>
              <a:t>What is </a:t>
            </a:r>
            <a:r>
              <a:rPr lang="en-US" sz="6600" dirty="0" err="1">
                <a:latin typeface="Calibri"/>
                <a:ea typeface="Calibri"/>
                <a:cs typeface="Calibri"/>
                <a:sym typeface="Calibri"/>
              </a:rPr>
              <a:t>Snohmish</a:t>
            </a:r>
            <a:r>
              <a:rPr lang="en-US" sz="6600" dirty="0">
                <a:latin typeface="Calibri"/>
                <a:ea typeface="Calibri"/>
                <a:cs typeface="Calibri"/>
                <a:sym typeface="Calibri"/>
              </a:rPr>
              <a:t> County?</a:t>
            </a:r>
            <a:endParaRPr sz="6600" dirty="0">
              <a:latin typeface="Calibri"/>
              <a:ea typeface="Calibri"/>
              <a:cs typeface="Calibri"/>
              <a:sym typeface="Calibri"/>
            </a:endParaRPr>
          </a:p>
        </p:txBody>
      </p:sp>
      <p:pic>
        <p:nvPicPr>
          <p:cNvPr id="131" name="Google Shape;131;p1"/>
          <p:cNvPicPr preferRelativeResize="0"/>
          <p:nvPr/>
        </p:nvPicPr>
        <p:blipFill>
          <a:blip r:embed="rId16">
            <a:alphaModFix/>
          </a:blip>
          <a:stretch>
            <a:fillRect/>
          </a:stretch>
        </p:blipFill>
        <p:spPr>
          <a:xfrm>
            <a:off x="650432" y="8233785"/>
            <a:ext cx="4371000" cy="2706664"/>
          </a:xfrm>
          <a:prstGeom prst="rect">
            <a:avLst/>
          </a:prstGeom>
          <a:noFill/>
          <a:ln>
            <a:noFill/>
          </a:ln>
        </p:spPr>
      </p:pic>
      <p:sp>
        <p:nvSpPr>
          <p:cNvPr id="132" name="Google Shape;132;p1"/>
          <p:cNvSpPr txBox="1"/>
          <p:nvPr/>
        </p:nvSpPr>
        <p:spPr>
          <a:xfrm>
            <a:off x="32230015" y="11641480"/>
            <a:ext cx="10350799" cy="3447067"/>
          </a:xfrm>
          <a:prstGeom prst="rect">
            <a:avLst/>
          </a:prstGeom>
          <a:noFill/>
          <a:ln>
            <a:noFill/>
          </a:ln>
        </p:spPr>
        <p:txBody>
          <a:bodyPr spcFirstLastPara="1" wrap="square" lIns="91425" tIns="91425" rIns="91425" bIns="91425" anchor="t" anchorCtr="0">
            <a:spAutoFit/>
          </a:bodyPr>
          <a:lstStyle/>
          <a:p>
            <a:pPr marL="457200" lvl="1" indent="-457200">
              <a:buClr>
                <a:schemeClr val="dk1"/>
              </a:buClr>
              <a:buFont typeface="Arial" panose="020B0604020202020204" pitchFamily="34" charset="0"/>
              <a:buChar char="•"/>
            </a:pPr>
            <a:r>
              <a:rPr lang="en-US" sz="2600" dirty="0">
                <a:solidFill>
                  <a:schemeClr val="dk1"/>
                </a:solidFill>
                <a:latin typeface="Calibri"/>
                <a:ea typeface="Calibri"/>
                <a:cs typeface="Calibri"/>
                <a:sym typeface="Calibri"/>
              </a:rPr>
              <a:t>Red circle denotes over 60% of total software applications having a weight value of, or near, zero, meaning they are under-utilized. </a:t>
            </a:r>
          </a:p>
          <a:p>
            <a:pPr marL="457200" lvl="1" indent="-457200">
              <a:buClr>
                <a:schemeClr val="dk1"/>
              </a:buClr>
              <a:buFont typeface="Arial" panose="020B0604020202020204" pitchFamily="34" charset="0"/>
              <a:buChar char="•"/>
            </a:pPr>
            <a:r>
              <a:rPr lang="en-US" sz="2600" dirty="0">
                <a:solidFill>
                  <a:schemeClr val="dk1"/>
                </a:solidFill>
                <a:latin typeface="Calibri"/>
                <a:ea typeface="Calibri"/>
                <a:cs typeface="Calibri"/>
                <a:sym typeface="Calibri"/>
              </a:rPr>
              <a:t>Green circle represents software applications with a higher utilization.</a:t>
            </a:r>
          </a:p>
          <a:p>
            <a:pPr lvl="1">
              <a:buClr>
                <a:schemeClr val="dk1"/>
              </a:buClr>
            </a:pPr>
            <a:endParaRPr lang="en-US" sz="2600" dirty="0">
              <a:solidFill>
                <a:schemeClr val="dk1"/>
              </a:solidFill>
              <a:latin typeface="Calibri"/>
              <a:ea typeface="Calibri"/>
              <a:cs typeface="Calibri"/>
              <a:sym typeface="Calibri"/>
            </a:endParaRPr>
          </a:p>
          <a:p>
            <a:pPr marL="571500" lvl="1" indent="-571500">
              <a:buClr>
                <a:schemeClr val="dk1"/>
              </a:buClr>
              <a:buFont typeface="Arial" panose="020B0604020202020204" pitchFamily="34" charset="0"/>
              <a:buChar char="•"/>
            </a:pPr>
            <a:endParaRPr lang="en-US" sz="3600" dirty="0">
              <a:solidFill>
                <a:schemeClr val="dk1"/>
              </a:solidFill>
              <a:latin typeface="Calibri"/>
              <a:ea typeface="Calibri"/>
              <a:cs typeface="Calibri"/>
              <a:sym typeface="Calibri"/>
            </a:endParaRPr>
          </a:p>
          <a:p>
            <a:pPr marL="571500" lvl="1" indent="-571500">
              <a:buClr>
                <a:schemeClr val="dk1"/>
              </a:buClr>
              <a:buFont typeface="Arial" panose="020B0604020202020204" pitchFamily="34" charset="0"/>
              <a:buChar char="•"/>
            </a:pPr>
            <a:endParaRPr lang="en-US" sz="3600" dirty="0">
              <a:solidFill>
                <a:schemeClr val="dk1"/>
              </a:solidFill>
              <a:latin typeface="Calibri"/>
              <a:ea typeface="Calibri"/>
              <a:cs typeface="Calibri"/>
              <a:sym typeface="Calibri"/>
            </a:endParaRPr>
          </a:p>
          <a:p>
            <a:pPr lvl="1">
              <a:buClr>
                <a:schemeClr val="dk1"/>
              </a:buClr>
            </a:pPr>
            <a:endParaRPr lang="en-US" sz="3600" dirty="0">
              <a:solidFill>
                <a:schemeClr val="dk1"/>
              </a:solidFill>
              <a:latin typeface="Calibri"/>
              <a:ea typeface="Calibri"/>
              <a:cs typeface="Calibri"/>
              <a:sym typeface="Calibri"/>
            </a:endParaRPr>
          </a:p>
        </p:txBody>
      </p:sp>
      <p:sp>
        <p:nvSpPr>
          <p:cNvPr id="135" name="Google Shape;135;p1"/>
          <p:cNvSpPr txBox="1"/>
          <p:nvPr/>
        </p:nvSpPr>
        <p:spPr>
          <a:xfrm>
            <a:off x="7227275" y="7016250"/>
            <a:ext cx="43710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dk1"/>
                </a:solidFill>
                <a:latin typeface="Source Sans Pro"/>
                <a:ea typeface="Source Sans Pro"/>
                <a:cs typeface="Source Sans Pro"/>
                <a:sym typeface="Source Sans Pro"/>
              </a:rPr>
              <a:t>← The local government of this region!</a:t>
            </a:r>
            <a:endParaRPr sz="3000" dirty="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US" sz="3000" b="1" dirty="0">
                <a:solidFill>
                  <a:schemeClr val="dk1"/>
                </a:solidFill>
                <a:latin typeface="Source Sans Pro"/>
                <a:ea typeface="Source Sans Pro"/>
                <a:cs typeface="Source Sans Pro"/>
                <a:sym typeface="Source Sans Pro"/>
              </a:rPr>
              <a:t>It is made up of:</a:t>
            </a:r>
            <a:endParaRPr sz="3000" b="1" dirty="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US" sz="3000" dirty="0">
                <a:solidFill>
                  <a:schemeClr val="dk1"/>
                </a:solidFill>
                <a:latin typeface="Source Sans Pro"/>
                <a:ea typeface="Source Sans Pro"/>
                <a:cs typeface="Source Sans Pro"/>
                <a:sym typeface="Source Sans Pro"/>
              </a:rPr>
              <a:t>3500 Employees</a:t>
            </a:r>
            <a:endParaRPr sz="3000" dirty="0">
              <a:solidFill>
                <a:schemeClr val="dk1"/>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chemeClr val="dk1"/>
              </a:buClr>
              <a:buSzPts val="3000"/>
              <a:buFont typeface="Source Sans Pro"/>
              <a:buChar char="●"/>
            </a:pPr>
            <a:r>
              <a:rPr lang="en-US" sz="3000" dirty="0">
                <a:solidFill>
                  <a:schemeClr val="dk1"/>
                </a:solidFill>
                <a:latin typeface="Source Sans Pro"/>
                <a:ea typeface="Source Sans Pro"/>
                <a:cs typeface="Source Sans Pro"/>
                <a:sym typeface="Source Sans Pro"/>
              </a:rPr>
              <a:t>27 departments (Public Works, Roads, IT, Police etc.)</a:t>
            </a:r>
            <a:endParaRPr sz="3000" dirty="0">
              <a:latin typeface="Calibri"/>
              <a:ea typeface="Calibri"/>
              <a:cs typeface="Calibri"/>
              <a:sym typeface="Calibri"/>
            </a:endParaRPr>
          </a:p>
        </p:txBody>
      </p:sp>
      <p:pic>
        <p:nvPicPr>
          <p:cNvPr id="49" name="Google Shape;143;p2">
            <a:extLst>
              <a:ext uri="{FF2B5EF4-FFF2-40B4-BE49-F238E27FC236}">
                <a16:creationId xmlns:a16="http://schemas.microsoft.com/office/drawing/2014/main" id="{03DE8C84-BF85-13FB-2FAC-63B60560F14C}"/>
              </a:ext>
            </a:extLst>
          </p:cNvPr>
          <p:cNvPicPr preferRelativeResize="0"/>
          <p:nvPr/>
        </p:nvPicPr>
        <p:blipFill rotWithShape="1">
          <a:blip r:embed="rId17">
            <a:alphaModFix/>
          </a:blip>
          <a:srcRect/>
          <a:stretch/>
        </p:blipFill>
        <p:spPr>
          <a:xfrm>
            <a:off x="3456502" y="7216790"/>
            <a:ext cx="3598696" cy="2397481"/>
          </a:xfrm>
          <a:prstGeom prst="rect">
            <a:avLst/>
          </a:prstGeom>
          <a:noFill/>
          <a:ln>
            <a:noFill/>
          </a:ln>
        </p:spPr>
      </p:pic>
      <p:pic>
        <p:nvPicPr>
          <p:cNvPr id="6" name="Picture 5">
            <a:extLst>
              <a:ext uri="{FF2B5EF4-FFF2-40B4-BE49-F238E27FC236}">
                <a16:creationId xmlns:a16="http://schemas.microsoft.com/office/drawing/2014/main" id="{B5BF8FBB-527F-C6D2-1CBD-56F77A589FA8}"/>
              </a:ext>
            </a:extLst>
          </p:cNvPr>
          <p:cNvPicPr>
            <a:picLocks noChangeAspect="1"/>
          </p:cNvPicPr>
          <p:nvPr/>
        </p:nvPicPr>
        <p:blipFill>
          <a:blip r:embed="rId18"/>
          <a:stretch>
            <a:fillRect/>
          </a:stretch>
        </p:blipFill>
        <p:spPr>
          <a:xfrm>
            <a:off x="-5087" y="31551423"/>
            <a:ext cx="43891200" cy="1328648"/>
          </a:xfrm>
          <a:prstGeom prst="rect">
            <a:avLst/>
          </a:prstGeom>
        </p:spPr>
      </p:pic>
      <p:grpSp>
        <p:nvGrpSpPr>
          <p:cNvPr id="11" name="Group 10">
            <a:extLst>
              <a:ext uri="{FF2B5EF4-FFF2-40B4-BE49-F238E27FC236}">
                <a16:creationId xmlns:a16="http://schemas.microsoft.com/office/drawing/2014/main" id="{2CE146BD-74E0-8942-DD2D-7841750C8324}"/>
              </a:ext>
            </a:extLst>
          </p:cNvPr>
          <p:cNvGrpSpPr/>
          <p:nvPr/>
        </p:nvGrpSpPr>
        <p:grpSpPr>
          <a:xfrm>
            <a:off x="29655554" y="25099008"/>
            <a:ext cx="7125675" cy="6086528"/>
            <a:chOff x="29008121" y="25233908"/>
            <a:chExt cx="7125675" cy="6086528"/>
          </a:xfrm>
        </p:grpSpPr>
        <p:pic>
          <p:nvPicPr>
            <p:cNvPr id="57" name="Google Shape;101;p1" descr="Windows 8 window with rounded corners template, for the windows 7 and 11  fans out there : r/windows8">
              <a:extLst>
                <a:ext uri="{FF2B5EF4-FFF2-40B4-BE49-F238E27FC236}">
                  <a16:creationId xmlns:a16="http://schemas.microsoft.com/office/drawing/2014/main" id="{735198F7-6D7C-D175-7A09-BC8C4132B93E}"/>
                </a:ext>
              </a:extLst>
            </p:cNvPr>
            <p:cNvPicPr preferRelativeResize="0"/>
            <p:nvPr/>
          </p:nvPicPr>
          <p:blipFill rotWithShape="1">
            <a:blip r:embed="rId11">
              <a:alphaModFix/>
            </a:blip>
            <a:srcRect/>
            <a:stretch/>
          </p:blipFill>
          <p:spPr>
            <a:xfrm>
              <a:off x="29008121" y="25233908"/>
              <a:ext cx="7125675" cy="6086528"/>
            </a:xfrm>
            <a:prstGeom prst="rect">
              <a:avLst/>
            </a:prstGeom>
            <a:noFill/>
            <a:ln>
              <a:noFill/>
            </a:ln>
          </p:spPr>
        </p:pic>
        <p:sp>
          <p:nvSpPr>
            <p:cNvPr id="106" name="Google Shape;106;p1"/>
            <p:cNvSpPr/>
            <p:nvPr/>
          </p:nvSpPr>
          <p:spPr>
            <a:xfrm>
              <a:off x="29313376" y="25864452"/>
              <a:ext cx="6627600" cy="5018884"/>
            </a:xfrm>
            <a:prstGeom prst="roundRect">
              <a:avLst>
                <a:gd name="adj" fmla="val 0"/>
              </a:avLst>
            </a:prstGeom>
            <a:ln>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285750" marR="0" lvl="0" indent="-285750" algn="ctr" rtl="0">
                <a:spcBef>
                  <a:spcPts val="0"/>
                </a:spcBef>
                <a:spcAft>
                  <a:spcPts val="0"/>
                </a:spcAft>
                <a:buFont typeface="Arial" panose="020B0604020202020204" pitchFamily="34" charset="0"/>
                <a:buChar char="•"/>
              </a:pPr>
              <a:endParaRPr lang="en-US" dirty="0"/>
            </a:p>
          </p:txBody>
        </p:sp>
      </p:grpSp>
      <p:pic>
        <p:nvPicPr>
          <p:cNvPr id="13" name="Picture 12" descr="Chart&#10;&#10;Description automatically generated">
            <a:extLst>
              <a:ext uri="{FF2B5EF4-FFF2-40B4-BE49-F238E27FC236}">
                <a16:creationId xmlns:a16="http://schemas.microsoft.com/office/drawing/2014/main" id="{05126B0D-0CF8-C859-B12C-EBFB09153DC3}"/>
              </a:ext>
            </a:extLst>
          </p:cNvPr>
          <p:cNvPicPr>
            <a:picLocks noChangeAspect="1"/>
          </p:cNvPicPr>
          <p:nvPr/>
        </p:nvPicPr>
        <p:blipFill>
          <a:blip r:embed="rId19"/>
          <a:stretch>
            <a:fillRect/>
          </a:stretch>
        </p:blipFill>
        <p:spPr>
          <a:xfrm>
            <a:off x="32877854" y="5732481"/>
            <a:ext cx="9129131" cy="5883218"/>
          </a:xfrm>
          <a:prstGeom prst="rect">
            <a:avLst/>
          </a:prstGeom>
        </p:spPr>
      </p:pic>
      <p:pic>
        <p:nvPicPr>
          <p:cNvPr id="56" name="Picture 2">
            <a:extLst>
              <a:ext uri="{FF2B5EF4-FFF2-40B4-BE49-F238E27FC236}">
                <a16:creationId xmlns:a16="http://schemas.microsoft.com/office/drawing/2014/main" id="{74E8D7F7-9209-1DE5-F83A-BA86702831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47342" y="9839612"/>
            <a:ext cx="973729" cy="9737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7B9DD3CB-566F-7A20-B1D0-93CE91208CC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701575" y="8149855"/>
            <a:ext cx="1352118" cy="13521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a:extLst>
              <a:ext uri="{FF2B5EF4-FFF2-40B4-BE49-F238E27FC236}">
                <a16:creationId xmlns:a16="http://schemas.microsoft.com/office/drawing/2014/main" id="{ECB0DB80-E3DC-1EEE-F554-8DB2D05DD59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1287" y="11507925"/>
            <a:ext cx="1332705" cy="13327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3F81164-1FBC-8566-F728-F1934CD757AE}"/>
              </a:ext>
            </a:extLst>
          </p:cNvPr>
          <p:cNvSpPr txBox="1"/>
          <p:nvPr/>
        </p:nvSpPr>
        <p:spPr>
          <a:xfrm>
            <a:off x="14227042" y="6503041"/>
            <a:ext cx="6243736" cy="1107996"/>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Goals</a:t>
            </a:r>
          </a:p>
        </p:txBody>
      </p:sp>
      <p:pic>
        <p:nvPicPr>
          <p:cNvPr id="60" name="Picture 4">
            <a:extLst>
              <a:ext uri="{FF2B5EF4-FFF2-40B4-BE49-F238E27FC236}">
                <a16:creationId xmlns:a16="http://schemas.microsoft.com/office/drawing/2014/main" id="{CD3F5E7F-AD37-128E-F847-AAC7CCFCCA0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549540" y="15850894"/>
            <a:ext cx="1352118" cy="135211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7D37A270-2A21-4E68-A796-0238ED1CB99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79799" y="18865914"/>
            <a:ext cx="1037715" cy="103771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a:extLst>
              <a:ext uri="{FF2B5EF4-FFF2-40B4-BE49-F238E27FC236}">
                <a16:creationId xmlns:a16="http://schemas.microsoft.com/office/drawing/2014/main" id="{60A77C1C-9140-177C-ACFA-AE0142FA35A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767438" y="20481592"/>
            <a:ext cx="1352118" cy="1352118"/>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C647C72-CA80-054A-505E-DF1B15DA03D1}"/>
              </a:ext>
            </a:extLst>
          </p:cNvPr>
          <p:cNvSpPr txBox="1"/>
          <p:nvPr/>
        </p:nvSpPr>
        <p:spPr>
          <a:xfrm>
            <a:off x="33464880" y="14445270"/>
            <a:ext cx="6243736" cy="1107996"/>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Results</a:t>
            </a:r>
          </a:p>
        </p:txBody>
      </p:sp>
      <p:pic>
        <p:nvPicPr>
          <p:cNvPr id="2050" name="Picture 2">
            <a:extLst>
              <a:ext uri="{FF2B5EF4-FFF2-40B4-BE49-F238E27FC236}">
                <a16:creationId xmlns:a16="http://schemas.microsoft.com/office/drawing/2014/main" id="{14E70924-CB44-098C-1A56-0EC0B8DBB21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26091" y="16671478"/>
            <a:ext cx="714477" cy="71447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956CB8B5-4077-CAE8-8B50-755F3B3F83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82089" y="19416841"/>
            <a:ext cx="714477" cy="71447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DDBF7604-B817-43CF-F170-09EAF20B202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82089" y="21463565"/>
            <a:ext cx="714477" cy="7144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437DE25-D75D-7982-EA90-A011E7871A08}"/>
              </a:ext>
            </a:extLst>
          </p:cNvPr>
          <p:cNvGrpSpPr/>
          <p:nvPr/>
        </p:nvGrpSpPr>
        <p:grpSpPr>
          <a:xfrm>
            <a:off x="11045924" y="22130394"/>
            <a:ext cx="9143919" cy="501011"/>
            <a:chOff x="11001605" y="21808187"/>
            <a:chExt cx="9143919" cy="501011"/>
          </a:xfrm>
        </p:grpSpPr>
        <p:grpSp>
          <p:nvGrpSpPr>
            <p:cNvPr id="67" name="Group 66">
              <a:extLst>
                <a:ext uri="{FF2B5EF4-FFF2-40B4-BE49-F238E27FC236}">
                  <a16:creationId xmlns:a16="http://schemas.microsoft.com/office/drawing/2014/main" id="{B587E04C-84DF-2ED9-31FA-17A0944DD1ED}"/>
                </a:ext>
              </a:extLst>
            </p:cNvPr>
            <p:cNvGrpSpPr/>
            <p:nvPr/>
          </p:nvGrpSpPr>
          <p:grpSpPr>
            <a:xfrm>
              <a:off x="11001605" y="21811925"/>
              <a:ext cx="1653466" cy="478504"/>
              <a:chOff x="14124040" y="22941935"/>
              <a:chExt cx="1653466" cy="478504"/>
            </a:xfrm>
          </p:grpSpPr>
          <p:pic>
            <p:nvPicPr>
              <p:cNvPr id="68" name="Picture 8">
                <a:extLst>
                  <a:ext uri="{FF2B5EF4-FFF2-40B4-BE49-F238E27FC236}">
                    <a16:creationId xmlns:a16="http://schemas.microsoft.com/office/drawing/2014/main" id="{AA8B8B9D-291E-644C-F2C2-7D366331F7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124040"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a:extLst>
                  <a:ext uri="{FF2B5EF4-FFF2-40B4-BE49-F238E27FC236}">
                    <a16:creationId xmlns:a16="http://schemas.microsoft.com/office/drawing/2014/main" id="{8B41E85A-3951-7DD4-CEB5-9E67C491CF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15694"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a:extLst>
                  <a:ext uri="{FF2B5EF4-FFF2-40B4-BE49-F238E27FC236}">
                    <a16:creationId xmlns:a16="http://schemas.microsoft.com/office/drawing/2014/main" id="{D191DC58-B16F-2A73-6E8F-804CBD505A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895883"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a:extLst>
                  <a:ext uri="{FF2B5EF4-FFF2-40B4-BE49-F238E27FC236}">
                    <a16:creationId xmlns:a16="http://schemas.microsoft.com/office/drawing/2014/main" id="{13F7486D-9838-D357-7275-B72F7973745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99002"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Google Shape;123;p1">
              <a:extLst>
                <a:ext uri="{FF2B5EF4-FFF2-40B4-BE49-F238E27FC236}">
                  <a16:creationId xmlns:a16="http://schemas.microsoft.com/office/drawing/2014/main" id="{30156379-2FF1-CEC6-AAFC-182769DCB499}"/>
                </a:ext>
              </a:extLst>
            </p:cNvPr>
            <p:cNvPicPr preferRelativeResize="0"/>
            <p:nvPr/>
          </p:nvPicPr>
          <p:blipFill rotWithShape="1">
            <a:blip r:embed="rId15">
              <a:alphaModFix/>
            </a:blip>
            <a:srcRect/>
            <a:stretch/>
          </p:blipFill>
          <p:spPr>
            <a:xfrm>
              <a:off x="13486940" y="21808187"/>
              <a:ext cx="438564" cy="438564"/>
            </a:xfrm>
            <a:prstGeom prst="rect">
              <a:avLst/>
            </a:prstGeom>
            <a:noFill/>
            <a:ln>
              <a:noFill/>
            </a:ln>
          </p:spPr>
        </p:pic>
        <p:grpSp>
          <p:nvGrpSpPr>
            <p:cNvPr id="73" name="Group 72">
              <a:extLst>
                <a:ext uri="{FF2B5EF4-FFF2-40B4-BE49-F238E27FC236}">
                  <a16:creationId xmlns:a16="http://schemas.microsoft.com/office/drawing/2014/main" id="{01CA1120-66B1-7F1B-9A3A-808FD75672C3}"/>
                </a:ext>
              </a:extLst>
            </p:cNvPr>
            <p:cNvGrpSpPr/>
            <p:nvPr/>
          </p:nvGrpSpPr>
          <p:grpSpPr>
            <a:xfrm>
              <a:off x="15100594" y="21811494"/>
              <a:ext cx="1342626" cy="479365"/>
              <a:chOff x="19357244" y="25488331"/>
              <a:chExt cx="1342626" cy="479365"/>
            </a:xfrm>
          </p:grpSpPr>
          <p:pic>
            <p:nvPicPr>
              <p:cNvPr id="74" name="Picture 12">
                <a:extLst>
                  <a:ext uri="{FF2B5EF4-FFF2-40B4-BE49-F238E27FC236}">
                    <a16:creationId xmlns:a16="http://schemas.microsoft.com/office/drawing/2014/main" id="{88F1047C-D5FF-D94C-034C-9F3DB93BCDD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57244" y="25492208"/>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a:extLst>
                  <a:ext uri="{FF2B5EF4-FFF2-40B4-BE49-F238E27FC236}">
                    <a16:creationId xmlns:a16="http://schemas.microsoft.com/office/drawing/2014/main" id="{7066BBB2-4848-D9EC-B659-32DCEFA3FBD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832732" y="25488331"/>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4">
                <a:extLst>
                  <a:ext uri="{FF2B5EF4-FFF2-40B4-BE49-F238E27FC236}">
                    <a16:creationId xmlns:a16="http://schemas.microsoft.com/office/drawing/2014/main" id="{D9EC6CFF-4DC9-94E9-4C03-FE830E0C1F0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224382" y="25488331"/>
                <a:ext cx="475488" cy="475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DD7714D8-838F-A1E7-EE57-C69757F6378F}"/>
                </a:ext>
              </a:extLst>
            </p:cNvPr>
            <p:cNvGrpSpPr/>
            <p:nvPr/>
          </p:nvGrpSpPr>
          <p:grpSpPr>
            <a:xfrm>
              <a:off x="18719060" y="21833710"/>
              <a:ext cx="1426464" cy="475488"/>
              <a:chOff x="25365960" y="27532856"/>
              <a:chExt cx="1426464" cy="475488"/>
            </a:xfrm>
          </p:grpSpPr>
          <p:pic>
            <p:nvPicPr>
              <p:cNvPr id="78" name="Picture 16">
                <a:extLst>
                  <a:ext uri="{FF2B5EF4-FFF2-40B4-BE49-F238E27FC236}">
                    <a16:creationId xmlns:a16="http://schemas.microsoft.com/office/drawing/2014/main" id="{18E087D1-D641-F29F-0EE3-6E3DD2BC8E7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841448"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6547474B-6E46-192B-9F88-10D589AF327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26316936"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6">
                <a:extLst>
                  <a:ext uri="{FF2B5EF4-FFF2-40B4-BE49-F238E27FC236}">
                    <a16:creationId xmlns:a16="http://schemas.microsoft.com/office/drawing/2014/main" id="{A98F770A-9609-0383-E8E3-3EC8B32007B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365960"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Google Shape;123;p1">
              <a:extLst>
                <a:ext uri="{FF2B5EF4-FFF2-40B4-BE49-F238E27FC236}">
                  <a16:creationId xmlns:a16="http://schemas.microsoft.com/office/drawing/2014/main" id="{EEDFD1B0-74EC-88F2-ABF1-C8BC1765BF82}"/>
                </a:ext>
              </a:extLst>
            </p:cNvPr>
            <p:cNvPicPr preferRelativeResize="0"/>
            <p:nvPr/>
          </p:nvPicPr>
          <p:blipFill rotWithShape="1">
            <a:blip r:embed="rId15">
              <a:alphaModFix/>
            </a:blip>
            <a:srcRect/>
            <a:stretch/>
          </p:blipFill>
          <p:spPr>
            <a:xfrm>
              <a:off x="17352277" y="21833710"/>
              <a:ext cx="438564" cy="438564"/>
            </a:xfrm>
            <a:prstGeom prst="rect">
              <a:avLst/>
            </a:prstGeom>
            <a:noFill/>
            <a:ln>
              <a:noFill/>
            </a:ln>
          </p:spPr>
        </p:pic>
      </p:grpSp>
      <p:sp>
        <p:nvSpPr>
          <p:cNvPr id="14" name="TextBox 13">
            <a:extLst>
              <a:ext uri="{FF2B5EF4-FFF2-40B4-BE49-F238E27FC236}">
                <a16:creationId xmlns:a16="http://schemas.microsoft.com/office/drawing/2014/main" id="{2AEB204E-EA3B-955D-8534-553381FE7CB0}"/>
              </a:ext>
            </a:extLst>
          </p:cNvPr>
          <p:cNvSpPr txBox="1"/>
          <p:nvPr/>
        </p:nvSpPr>
        <p:spPr>
          <a:xfrm>
            <a:off x="11516546" y="21375897"/>
            <a:ext cx="889250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Number of Installations at Each Iteration of Pre-Processing   </a:t>
            </a:r>
          </a:p>
        </p:txBody>
      </p:sp>
      <p:sp>
        <p:nvSpPr>
          <p:cNvPr id="16" name="TextBox 15">
            <a:extLst>
              <a:ext uri="{FF2B5EF4-FFF2-40B4-BE49-F238E27FC236}">
                <a16:creationId xmlns:a16="http://schemas.microsoft.com/office/drawing/2014/main" id="{7C8D0703-979A-DC70-7F94-16786C066E2D}"/>
              </a:ext>
            </a:extLst>
          </p:cNvPr>
          <p:cNvSpPr txBox="1"/>
          <p:nvPr/>
        </p:nvSpPr>
        <p:spPr>
          <a:xfrm>
            <a:off x="10919271" y="22723935"/>
            <a:ext cx="3035183" cy="2092881"/>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Lansweeper software pulled out all the installed products on </a:t>
            </a:r>
            <a:r>
              <a:rPr lang="en-US" sz="2600" dirty="0" err="1">
                <a:latin typeface="Calibri" panose="020F0502020204030204" pitchFamily="34" charset="0"/>
                <a:cs typeface="Calibri" panose="020F0502020204030204" pitchFamily="34" charset="0"/>
              </a:rPr>
              <a:t>SnoCo’s</a:t>
            </a:r>
            <a:r>
              <a:rPr lang="en-US" sz="2600" dirty="0">
                <a:latin typeface="Calibri" panose="020F0502020204030204" pitchFamily="34" charset="0"/>
                <a:cs typeface="Calibri" panose="020F0502020204030204" pitchFamily="34" charset="0"/>
              </a:rPr>
              <a:t> network </a:t>
            </a:r>
          </a:p>
        </p:txBody>
      </p:sp>
      <p:sp>
        <p:nvSpPr>
          <p:cNvPr id="18" name="TextBox 17">
            <a:extLst>
              <a:ext uri="{FF2B5EF4-FFF2-40B4-BE49-F238E27FC236}">
                <a16:creationId xmlns:a16="http://schemas.microsoft.com/office/drawing/2014/main" id="{91DAA9B5-D33C-BEBE-0744-F8F465301D49}"/>
              </a:ext>
            </a:extLst>
          </p:cNvPr>
          <p:cNvSpPr txBox="1"/>
          <p:nvPr/>
        </p:nvSpPr>
        <p:spPr>
          <a:xfrm>
            <a:off x="14683254" y="22783657"/>
            <a:ext cx="2614788" cy="2092881"/>
          </a:xfrm>
          <a:prstGeom prst="rect">
            <a:avLst/>
          </a:prstGeom>
          <a:noFill/>
        </p:spPr>
        <p:txBody>
          <a:bodyPr wrap="square" rtlCol="0">
            <a:spAutoFit/>
          </a:bodyPr>
          <a:lstStyle/>
          <a:p>
            <a:r>
              <a:rPr lang="en-US" sz="2600" dirty="0" err="1">
                <a:latin typeface="Calibri" panose="020F0502020204030204" pitchFamily="34" charset="0"/>
                <a:cs typeface="Calibri" panose="020F0502020204030204" pitchFamily="34" charset="0"/>
              </a:rPr>
              <a:t>SnoCo</a:t>
            </a:r>
            <a:r>
              <a:rPr lang="en-US" sz="2600" dirty="0">
                <a:latin typeface="Calibri" panose="020F0502020204030204" pitchFamily="34" charset="0"/>
                <a:cs typeface="Calibri" panose="020F0502020204030204" pitchFamily="34" charset="0"/>
              </a:rPr>
              <a:t> manually  removed device drivers and unwanted products </a:t>
            </a:r>
          </a:p>
        </p:txBody>
      </p:sp>
      <p:sp>
        <p:nvSpPr>
          <p:cNvPr id="20" name="TextBox 19">
            <a:extLst>
              <a:ext uri="{FF2B5EF4-FFF2-40B4-BE49-F238E27FC236}">
                <a16:creationId xmlns:a16="http://schemas.microsoft.com/office/drawing/2014/main" id="{4C3E14AF-7531-AE25-E27E-9BB7820C29C4}"/>
              </a:ext>
            </a:extLst>
          </p:cNvPr>
          <p:cNvSpPr txBox="1"/>
          <p:nvPr/>
        </p:nvSpPr>
        <p:spPr>
          <a:xfrm>
            <a:off x="17729470" y="22723078"/>
            <a:ext cx="3035183" cy="2492990"/>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Removed a second round of unwanted products, consolidated different versions of the same product </a:t>
            </a:r>
          </a:p>
        </p:txBody>
      </p:sp>
      <p:pic>
        <p:nvPicPr>
          <p:cNvPr id="2052" name="Picture 4">
            <a:extLst>
              <a:ext uri="{FF2B5EF4-FFF2-40B4-BE49-F238E27FC236}">
                <a16:creationId xmlns:a16="http://schemas.microsoft.com/office/drawing/2014/main" id="{71336C2F-7CA2-F69B-F608-C7E3B0D5AA3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28319" y="27297569"/>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98161B5-48A9-FB3B-2240-A41D6437D1F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482581" y="27273162"/>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2AF47A8-4782-11E3-CC2B-928DFE55177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315303" y="29273517"/>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64CEA95-ED6F-7AD6-4AFB-C73C7D0F4830}"/>
              </a:ext>
            </a:extLst>
          </p:cNvPr>
          <p:cNvSpPr txBox="1"/>
          <p:nvPr/>
        </p:nvSpPr>
        <p:spPr>
          <a:xfrm>
            <a:off x="31526091" y="27498588"/>
            <a:ext cx="1709876"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$70,000 /</a:t>
            </a:r>
          </a:p>
          <a:p>
            <a:r>
              <a:rPr lang="en-US" sz="2400" dirty="0">
                <a:latin typeface="Calibri" panose="020F0502020204030204" pitchFamily="34" charset="0"/>
                <a:cs typeface="Calibri" panose="020F0502020204030204" pitchFamily="34" charset="0"/>
              </a:rPr>
              <a:t>year</a:t>
            </a:r>
          </a:p>
        </p:txBody>
      </p:sp>
      <p:sp>
        <p:nvSpPr>
          <p:cNvPr id="22" name="TextBox 21">
            <a:extLst>
              <a:ext uri="{FF2B5EF4-FFF2-40B4-BE49-F238E27FC236}">
                <a16:creationId xmlns:a16="http://schemas.microsoft.com/office/drawing/2014/main" id="{D982E8AD-BC1A-F9EA-2F5C-3330C95427B3}"/>
              </a:ext>
            </a:extLst>
          </p:cNvPr>
          <p:cNvSpPr txBox="1"/>
          <p:nvPr/>
        </p:nvSpPr>
        <p:spPr>
          <a:xfrm>
            <a:off x="34920494" y="27263256"/>
            <a:ext cx="1559859" cy="156966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175 employee hours / year </a:t>
            </a:r>
          </a:p>
        </p:txBody>
      </p:sp>
      <p:pic>
        <p:nvPicPr>
          <p:cNvPr id="2060" name="Picture 12">
            <a:extLst>
              <a:ext uri="{FF2B5EF4-FFF2-40B4-BE49-F238E27FC236}">
                <a16:creationId xmlns:a16="http://schemas.microsoft.com/office/drawing/2014/main" id="{E421CE03-F233-3483-E208-6827D34C520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85027" y="29282163"/>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1FDAFA0-651F-9C89-5648-0465930846F6}"/>
              </a:ext>
            </a:extLst>
          </p:cNvPr>
          <p:cNvSpPr txBox="1"/>
          <p:nvPr/>
        </p:nvSpPr>
        <p:spPr>
          <a:xfrm>
            <a:off x="31577402" y="29324792"/>
            <a:ext cx="1727577"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Reduce Frustration </a:t>
            </a:r>
          </a:p>
        </p:txBody>
      </p:sp>
      <p:sp>
        <p:nvSpPr>
          <p:cNvPr id="24" name="TextBox 23">
            <a:extLst>
              <a:ext uri="{FF2B5EF4-FFF2-40B4-BE49-F238E27FC236}">
                <a16:creationId xmlns:a16="http://schemas.microsoft.com/office/drawing/2014/main" id="{95C7AA41-25CF-5733-E993-BD3B5921241F}"/>
              </a:ext>
            </a:extLst>
          </p:cNvPr>
          <p:cNvSpPr txBox="1"/>
          <p:nvPr/>
        </p:nvSpPr>
        <p:spPr>
          <a:xfrm>
            <a:off x="34952097" y="29308481"/>
            <a:ext cx="1492791" cy="1200329"/>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Start Projects Sooner </a:t>
            </a:r>
          </a:p>
        </p:txBody>
      </p:sp>
      <p:sp>
        <p:nvSpPr>
          <p:cNvPr id="25" name="TextBox 24">
            <a:extLst>
              <a:ext uri="{FF2B5EF4-FFF2-40B4-BE49-F238E27FC236}">
                <a16:creationId xmlns:a16="http://schemas.microsoft.com/office/drawing/2014/main" id="{6E956FB3-60CE-7EAD-66AA-CA97532B10C2}"/>
              </a:ext>
            </a:extLst>
          </p:cNvPr>
          <p:cNvSpPr txBox="1"/>
          <p:nvPr/>
        </p:nvSpPr>
        <p:spPr>
          <a:xfrm>
            <a:off x="30827572" y="25874301"/>
            <a:ext cx="4755072" cy="1107996"/>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Savings </a:t>
            </a:r>
          </a:p>
        </p:txBody>
      </p:sp>
      <p:pic>
        <p:nvPicPr>
          <p:cNvPr id="134" name="Google Shape;107;p1" descr="Icon&#10;&#10;Description automatically generated">
            <a:extLst>
              <a:ext uri="{FF2B5EF4-FFF2-40B4-BE49-F238E27FC236}">
                <a16:creationId xmlns:a16="http://schemas.microsoft.com/office/drawing/2014/main" id="{A2A32790-914D-DA5D-2DCC-D902E795B750}"/>
              </a:ext>
            </a:extLst>
          </p:cNvPr>
          <p:cNvPicPr preferRelativeResize="0"/>
          <p:nvPr/>
        </p:nvPicPr>
        <p:blipFill rotWithShape="1">
          <a:blip r:embed="rId6">
            <a:alphaModFix/>
          </a:blip>
          <a:srcRect/>
          <a:stretch/>
        </p:blipFill>
        <p:spPr>
          <a:xfrm rot="1040816">
            <a:off x="27237469" y="29769521"/>
            <a:ext cx="3389368" cy="1884040"/>
          </a:xfrm>
          <a:prstGeom prst="rect">
            <a:avLst/>
          </a:prstGeom>
          <a:noFill/>
          <a:ln>
            <a:noFill/>
          </a:ln>
        </p:spPr>
      </p:pic>
      <p:sp>
        <p:nvSpPr>
          <p:cNvPr id="26" name="Oval Callout 25">
            <a:extLst>
              <a:ext uri="{FF2B5EF4-FFF2-40B4-BE49-F238E27FC236}">
                <a16:creationId xmlns:a16="http://schemas.microsoft.com/office/drawing/2014/main" id="{BA77E4C8-8243-C539-F73B-44AF27329632}"/>
              </a:ext>
            </a:extLst>
          </p:cNvPr>
          <p:cNvSpPr/>
          <p:nvPr/>
        </p:nvSpPr>
        <p:spPr>
          <a:xfrm>
            <a:off x="21775120" y="27605175"/>
            <a:ext cx="6279587" cy="3504733"/>
          </a:xfrm>
          <a:prstGeom prst="wedgeEllipseCallout">
            <a:avLst>
              <a:gd name="adj1" fmla="val 55930"/>
              <a:gd name="adj2" fmla="val 264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Calibri" panose="020F0502020204030204" pitchFamily="34" charset="0"/>
                <a:cs typeface="Calibri" panose="020F0502020204030204" pitchFamily="34" charset="0"/>
              </a:rPr>
              <a:t>The Capstone Team would like to thank our sponsors Viggo Forde, and Joanie Fadden as well as our advisor Dr. Patricia Buchanan for their support throughout this project. </a:t>
            </a:r>
          </a:p>
        </p:txBody>
      </p:sp>
      <p:sp>
        <p:nvSpPr>
          <p:cNvPr id="137" name="Oval 136">
            <a:extLst>
              <a:ext uri="{FF2B5EF4-FFF2-40B4-BE49-F238E27FC236}">
                <a16:creationId xmlns:a16="http://schemas.microsoft.com/office/drawing/2014/main" id="{8701569F-0FE4-1B88-A889-0B73F852171D}"/>
              </a:ext>
            </a:extLst>
          </p:cNvPr>
          <p:cNvSpPr/>
          <p:nvPr/>
        </p:nvSpPr>
        <p:spPr>
          <a:xfrm>
            <a:off x="33388228" y="6401021"/>
            <a:ext cx="2161246" cy="473849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43AD484-109C-CC37-6843-BB7867E44050}"/>
              </a:ext>
            </a:extLst>
          </p:cNvPr>
          <p:cNvSpPr/>
          <p:nvPr/>
        </p:nvSpPr>
        <p:spPr>
          <a:xfrm>
            <a:off x="35180221" y="7978673"/>
            <a:ext cx="6616778" cy="331188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76C9B3CF-71BF-E796-0C38-577A2CB06B91}"/>
              </a:ext>
            </a:extLst>
          </p:cNvPr>
          <p:cNvGrpSpPr/>
          <p:nvPr/>
        </p:nvGrpSpPr>
        <p:grpSpPr>
          <a:xfrm>
            <a:off x="-5087" y="-136300"/>
            <a:ext cx="43896287" cy="5434359"/>
            <a:chOff x="-5087" y="-136300"/>
            <a:chExt cx="43896287" cy="5434359"/>
          </a:xfrm>
        </p:grpSpPr>
        <p:sp>
          <p:nvSpPr>
            <p:cNvPr id="141" name="Rectangle 140">
              <a:extLst>
                <a:ext uri="{FF2B5EF4-FFF2-40B4-BE49-F238E27FC236}">
                  <a16:creationId xmlns:a16="http://schemas.microsoft.com/office/drawing/2014/main" id="{62832738-FDA0-EF7B-50CE-55C8C5E14908}"/>
                </a:ext>
              </a:extLst>
            </p:cNvPr>
            <p:cNvSpPr/>
            <p:nvPr/>
          </p:nvSpPr>
          <p:spPr>
            <a:xfrm>
              <a:off x="-5087" y="0"/>
              <a:ext cx="43896287" cy="5298059"/>
            </a:xfrm>
            <a:prstGeom prst="rect">
              <a:avLst/>
            </a:prstGeom>
            <a:solidFill>
              <a:srgbClr val="FF2600">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27;p1">
              <a:extLst>
                <a:ext uri="{FF2B5EF4-FFF2-40B4-BE49-F238E27FC236}">
                  <a16:creationId xmlns:a16="http://schemas.microsoft.com/office/drawing/2014/main" id="{61922298-0D59-5B36-62BA-A274520C7655}"/>
                </a:ext>
              </a:extLst>
            </p:cNvPr>
            <p:cNvSpPr txBox="1"/>
            <p:nvPr/>
          </p:nvSpPr>
          <p:spPr>
            <a:xfrm>
              <a:off x="1066650" y="-136300"/>
              <a:ext cx="41757900" cy="30161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0" dirty="0">
                  <a:solidFill>
                    <a:schemeClr val="dk1"/>
                  </a:solidFill>
                  <a:latin typeface="Cambria"/>
                  <a:ea typeface="Cambria"/>
                  <a:cs typeface="Cambria"/>
                  <a:sym typeface="Cambria"/>
                </a:rPr>
                <a:t>Retail Software Database Integration</a:t>
              </a:r>
              <a:endParaRPr sz="19000" dirty="0">
                <a:latin typeface="Cambria"/>
                <a:ea typeface="Cambria"/>
                <a:cs typeface="Cambria"/>
                <a:sym typeface="Cambria"/>
              </a:endParaRPr>
            </a:p>
          </p:txBody>
        </p:sp>
        <p:sp>
          <p:nvSpPr>
            <p:cNvPr id="143" name="Google Shape;128;p1">
              <a:extLst>
                <a:ext uri="{FF2B5EF4-FFF2-40B4-BE49-F238E27FC236}">
                  <a16:creationId xmlns:a16="http://schemas.microsoft.com/office/drawing/2014/main" id="{0EAC51CC-054A-19FE-D1AE-B5801695F465}"/>
                </a:ext>
              </a:extLst>
            </p:cNvPr>
            <p:cNvSpPr txBox="1"/>
            <p:nvPr/>
          </p:nvSpPr>
          <p:spPr>
            <a:xfrm>
              <a:off x="1289100" y="2524300"/>
              <a:ext cx="41313000" cy="141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latin typeface="Calibri"/>
                  <a:ea typeface="Calibri"/>
                  <a:cs typeface="Calibri"/>
                  <a:sym typeface="Calibri"/>
                </a:rPr>
                <a:t>Sahana Sundar     |     Nick Shawger     |     Kyle Sledge                         </a:t>
              </a:r>
              <a:endParaRPr sz="8000" dirty="0">
                <a:latin typeface="Calibri"/>
                <a:ea typeface="Calibri"/>
                <a:cs typeface="Calibri"/>
                <a:sym typeface="Calibri"/>
              </a:endParaRPr>
            </a:p>
          </p:txBody>
        </p:sp>
        <p:sp>
          <p:nvSpPr>
            <p:cNvPr id="144" name="Google Shape;129;p1">
              <a:extLst>
                <a:ext uri="{FF2B5EF4-FFF2-40B4-BE49-F238E27FC236}">
                  <a16:creationId xmlns:a16="http://schemas.microsoft.com/office/drawing/2014/main" id="{FFB56126-BAB1-DDFC-14EE-62E241F22280}"/>
                </a:ext>
              </a:extLst>
            </p:cNvPr>
            <p:cNvSpPr txBox="1"/>
            <p:nvPr/>
          </p:nvSpPr>
          <p:spPr>
            <a:xfrm>
              <a:off x="5689214" y="3824960"/>
              <a:ext cx="31806593"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0" b="1" dirty="0">
                  <a:latin typeface="Calibri"/>
                  <a:ea typeface="Calibri"/>
                  <a:cs typeface="Calibri"/>
                  <a:sym typeface="Calibri"/>
                </a:rPr>
                <a:t>Sponsors:</a:t>
              </a:r>
              <a:r>
                <a:rPr lang="en-US" sz="7000" dirty="0">
                  <a:latin typeface="Calibri"/>
                  <a:ea typeface="Calibri"/>
                  <a:cs typeface="Calibri"/>
                  <a:sym typeface="Calibri"/>
                </a:rPr>
                <a:t> Joanie Fadden, Viggo Forde                         </a:t>
              </a:r>
              <a:r>
                <a:rPr lang="en-US" sz="7000" b="1" dirty="0">
                  <a:latin typeface="Calibri"/>
                  <a:ea typeface="Calibri"/>
                  <a:cs typeface="Calibri"/>
                  <a:sym typeface="Calibri"/>
                </a:rPr>
                <a:t>Faculty Adviser: </a:t>
              </a:r>
              <a:r>
                <a:rPr lang="en-US" sz="7000" dirty="0">
                  <a:latin typeface="Calibri"/>
                  <a:ea typeface="Calibri"/>
                  <a:cs typeface="Calibri"/>
                  <a:sym typeface="Calibri"/>
                </a:rPr>
                <a:t>Patty Buchanan</a:t>
              </a:r>
              <a:endParaRPr sz="7000" dirty="0">
                <a:latin typeface="Calibri"/>
                <a:ea typeface="Calibri"/>
                <a:cs typeface="Calibri"/>
                <a:sym typeface="Calibri"/>
              </a:endParaRPr>
            </a:p>
          </p:txBody>
        </p:sp>
        <p:pic>
          <p:nvPicPr>
            <p:cNvPr id="145" name="Picture 2" descr="logo">
              <a:extLst>
                <a:ext uri="{FF2B5EF4-FFF2-40B4-BE49-F238E27FC236}">
                  <a16:creationId xmlns:a16="http://schemas.microsoft.com/office/drawing/2014/main" id="{5730777E-8E3D-8485-AD17-380F619DCF1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8550" y="2800172"/>
              <a:ext cx="3378951" cy="227516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Public Works Media Relations | Snohomish County, WA - Official Website">
              <a:extLst>
                <a:ext uri="{FF2B5EF4-FFF2-40B4-BE49-F238E27FC236}">
                  <a16:creationId xmlns:a16="http://schemas.microsoft.com/office/drawing/2014/main" id="{AA628246-7DBD-4F7A-56C2-85AB6089FDB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7721209" y="2844584"/>
              <a:ext cx="5534025" cy="20383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0446-C08E-43D8-2DF0-21906659B4F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60056B7-D14B-8D50-D39C-A1B1FE7ED414}"/>
              </a:ext>
            </a:extLst>
          </p:cNvPr>
          <p:cNvSpPr>
            <a:spLocks noGrp="1"/>
          </p:cNvSpPr>
          <p:nvPr>
            <p:ph type="body" idx="1"/>
          </p:nvPr>
        </p:nvSpPr>
        <p:spPr>
          <a:xfrm>
            <a:off x="-1488848" y="31763364"/>
            <a:ext cx="2614063" cy="198391"/>
          </a:xfrm>
        </p:spPr>
        <p:txBody>
          <a:bodyPr>
            <a:normAutofit fontScale="25000" lnSpcReduction="20000"/>
          </a:bodyPr>
          <a:lstStyle/>
          <a:p>
            <a:endParaRPr lang="en-US" dirty="0"/>
          </a:p>
          <a:p>
            <a:endParaRPr lang="en-US" dirty="0"/>
          </a:p>
        </p:txBody>
      </p:sp>
      <p:pic>
        <p:nvPicPr>
          <p:cNvPr id="1026" name="Picture 2">
            <a:extLst>
              <a:ext uri="{FF2B5EF4-FFF2-40B4-BE49-F238E27FC236}">
                <a16:creationId xmlns:a16="http://schemas.microsoft.com/office/drawing/2014/main" id="{F45CABE5-3851-402F-55D8-A64B2ECA6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477" y="13427718"/>
            <a:ext cx="2012336" cy="2012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8D351B-C26B-6C7A-24D8-F22F0C63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9922" y="12942529"/>
            <a:ext cx="2631768" cy="2631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A4E00A-0B28-1355-E834-725596513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8730" y="13562860"/>
            <a:ext cx="2011437" cy="20114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4670AA4-73F3-1881-E4BC-D7863086F112}"/>
              </a:ext>
            </a:extLst>
          </p:cNvPr>
          <p:cNvGrpSpPr/>
          <p:nvPr/>
        </p:nvGrpSpPr>
        <p:grpSpPr>
          <a:xfrm>
            <a:off x="14124040" y="22941935"/>
            <a:ext cx="1653466" cy="478504"/>
            <a:chOff x="14124040" y="22941935"/>
            <a:chExt cx="1653466" cy="478504"/>
          </a:xfrm>
        </p:grpSpPr>
        <p:pic>
          <p:nvPicPr>
            <p:cNvPr id="1032" name="Picture 8">
              <a:extLst>
                <a:ext uri="{FF2B5EF4-FFF2-40B4-BE49-F238E27FC236}">
                  <a16:creationId xmlns:a16="http://schemas.microsoft.com/office/drawing/2014/main" id="{00139153-ED50-086E-40D1-B59AF95C8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4040"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19A0935-EF78-1F93-0F61-F69837191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5694"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0BA59098-507A-4DF7-D90E-8E1D36650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5883"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9510049C-B180-72DD-EA79-997F08068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9002" y="22941935"/>
              <a:ext cx="478504" cy="4785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37BA21D5-DE2A-8E96-C7DD-77FEBC50B730}"/>
              </a:ext>
            </a:extLst>
          </p:cNvPr>
          <p:cNvGrpSpPr/>
          <p:nvPr/>
        </p:nvGrpSpPr>
        <p:grpSpPr>
          <a:xfrm>
            <a:off x="18524487" y="23822817"/>
            <a:ext cx="1342626" cy="479365"/>
            <a:chOff x="19357244" y="25488331"/>
            <a:chExt cx="1342626" cy="479365"/>
          </a:xfrm>
        </p:grpSpPr>
        <p:pic>
          <p:nvPicPr>
            <p:cNvPr id="1036" name="Picture 12">
              <a:extLst>
                <a:ext uri="{FF2B5EF4-FFF2-40B4-BE49-F238E27FC236}">
                  <a16:creationId xmlns:a16="http://schemas.microsoft.com/office/drawing/2014/main" id="{38CC42CC-AA1D-5F05-FD4A-07D0A0F5D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57244" y="25492208"/>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6E38D63-1A5D-D8EC-AA96-4B2945307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32732" y="25488331"/>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DC210304-07AD-AD05-A15F-5F68D3D38D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24382" y="25488331"/>
              <a:ext cx="475488" cy="475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EF785A04-BB1F-5AAC-5179-C3F551E1475D}"/>
              </a:ext>
            </a:extLst>
          </p:cNvPr>
          <p:cNvGrpSpPr/>
          <p:nvPr/>
        </p:nvGrpSpPr>
        <p:grpSpPr>
          <a:xfrm>
            <a:off x="25365960" y="27532856"/>
            <a:ext cx="1426464" cy="475488"/>
            <a:chOff x="25365960" y="27532856"/>
            <a:chExt cx="1426464" cy="475488"/>
          </a:xfrm>
        </p:grpSpPr>
        <p:pic>
          <p:nvPicPr>
            <p:cNvPr id="1040" name="Picture 16">
              <a:extLst>
                <a:ext uri="{FF2B5EF4-FFF2-40B4-BE49-F238E27FC236}">
                  <a16:creationId xmlns:a16="http://schemas.microsoft.com/office/drawing/2014/main" id="{6F77F738-2CF9-0945-BB2A-6FF0B0BFBD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1448"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496D8C89-04E8-F457-8D2F-5E8E4BF747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6316936"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a:extLst>
                <a:ext uri="{FF2B5EF4-FFF2-40B4-BE49-F238E27FC236}">
                  <a16:creationId xmlns:a16="http://schemas.microsoft.com/office/drawing/2014/main" id="{DFF95534-C743-2CA7-A57A-5703A14063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5960" y="27532856"/>
              <a:ext cx="475488" cy="475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465464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560</Words>
  <Application>Microsoft Macintosh PowerPoint</Application>
  <PresentationFormat>Custom</PresentationFormat>
  <Paragraphs>59</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Arial</vt:lpstr>
      <vt:lpstr>Cambria</vt:lpstr>
      <vt:lpstr>Source Sans Pro</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SAHANA SUNDAR</dc:creator>
  <cp:lastModifiedBy>SAHANA SUNDAR</cp:lastModifiedBy>
  <cp:revision>7</cp:revision>
  <dcterms:created xsi:type="dcterms:W3CDTF">2022-05-09T17:29:11Z</dcterms:created>
  <dcterms:modified xsi:type="dcterms:W3CDTF">2022-05-31T21:30:28Z</dcterms:modified>
</cp:coreProperties>
</file>